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309" r:id="rId3"/>
    <p:sldId id="310" r:id="rId4"/>
    <p:sldId id="311" r:id="rId5"/>
    <p:sldId id="308" r:id="rId6"/>
    <p:sldId id="279" r:id="rId7"/>
    <p:sldId id="263" r:id="rId8"/>
    <p:sldId id="300" r:id="rId9"/>
    <p:sldId id="301" r:id="rId10"/>
    <p:sldId id="302" r:id="rId11"/>
    <p:sldId id="315" r:id="rId12"/>
    <p:sldId id="313" r:id="rId13"/>
    <p:sldId id="314" r:id="rId14"/>
    <p:sldId id="316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306" r:id="rId24"/>
    <p:sldId id="312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351" autoAdjust="0"/>
  </p:normalViewPr>
  <p:slideViewPr>
    <p:cSldViewPr>
      <p:cViewPr varScale="1">
        <p:scale>
          <a:sx n="57" d="100"/>
          <a:sy n="57" d="100"/>
        </p:scale>
        <p:origin x="-8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79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361F3-F1C6-4585-B2C2-295858D2B369}" type="datetimeFigureOut">
              <a:rPr lang="fr-BE" smtClean="0"/>
              <a:pPr/>
              <a:t>29/01/2014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17E21-38A1-4A43-9196-E4A7F53146F2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9B29E9-781C-470C-8C03-062D69C6527D}" type="datetimeFigureOut">
              <a:rPr lang="fr-BE" smtClean="0"/>
              <a:pPr/>
              <a:t>29/01/2014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8F741-17BC-4876-96D5-8DAF87E6DC88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fr-BE" sz="1400" smtClean="0"/>
              <a:t>Itinéraires balisés par les descripteurs :</a:t>
            </a:r>
          </a:p>
          <a:p>
            <a:r>
              <a:rPr lang="fr-BE" sz="1400" smtClean="0"/>
              <a:t>Par exemple, B2 en EO continue « peut faire une description et une présentation détaillées sur une gamme étendue de sujets relatifs à son domaine d’intérêts en développant et justifiant les idées par des points secondaires et des exemples pertinents » (Production orale générale) mais il y beaucoup d’autres descripteurs plus précis : monologue suivi, prendre part à une conversation,…</a:t>
            </a:r>
          </a:p>
          <a:p>
            <a:r>
              <a:rPr lang="fr-BE" sz="1400" smtClean="0"/>
              <a:t>Et les critères qualitatifs : « a acquis une prononciation claires et naturelles », « a un assez bon contrôle grammatical. Ne fait pas de fautes conduisant à des malentendus »,…</a:t>
            </a:r>
          </a:p>
          <a:p>
            <a:endParaRPr lang="fr-BE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0FB6266-630F-41B4-88A3-C7F4CF22A908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Espace réservé des commentaires 2"/>
          <p:cNvSpPr>
            <a:spLocks noGrp="1"/>
          </p:cNvSpPr>
          <p:nvPr>
            <p:ph type="body" idx="1"/>
          </p:nvPr>
        </p:nvSpPr>
        <p:spPr bwMode="auto">
          <a:xfrm>
            <a:off x="836613" y="4284663"/>
            <a:ext cx="54864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sz="140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73D113-DF6F-4A13-B7DF-92EB10E30D76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fr-BE" sz="1400" smtClean="0"/>
              <a:t>Parfois grande difficulté pour les enseignants-évaluateurs d’interpréter ces niveaux et ces degrés!</a:t>
            </a:r>
          </a:p>
          <a:p>
            <a:r>
              <a:rPr lang="fr-BE" sz="1400" smtClean="0"/>
              <a:t>Attention au nombre de degrés par critères ! Comment justifier un écart d’un demi-point sur 4 ou 5 points pour le critère « variété/richesse du vocabulaire » ?. Autre possibilité : système binaire 0-1 (KUL)</a:t>
            </a:r>
          </a:p>
          <a:p>
            <a:endParaRPr lang="fr-BE" sz="1400" smtClean="0"/>
          </a:p>
          <a:p>
            <a:r>
              <a:rPr lang="fr-BE" sz="1400" smtClean="0"/>
              <a:t>La courbe de Gauss est dépassée! Aujourd’hui, on ne peut plus parler d’évaluation linguistique sans parler d’alpha de Cronbach ou de modèle de Rasch!</a:t>
            </a:r>
          </a:p>
          <a:p>
            <a:endParaRPr lang="fr-BE" sz="1400" smtClean="0"/>
          </a:p>
          <a:p>
            <a:r>
              <a:rPr lang="fr-BE" sz="1400" smtClean="0"/>
              <a:t>On connaît les critères parasites de l’objectivité qui sont à l’œuvre au moment de l’évaluation : effet de halo, effet de stéréotypie, effet d’ordre, variable choc, variable de débordement, écart-type, amalgame,…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EA5DD0-6D40-45E5-A48D-A2FF0E30B7BC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9C4291-6FE3-44E9-B7EB-3C2D56A0027D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r>
              <a:rPr lang="fr-BE" sz="1400" b="1" smtClean="0"/>
              <a:t>…des savoir-faire généraux </a:t>
            </a:r>
            <a:r>
              <a:rPr lang="fr-BE" sz="1400" smtClean="0"/>
              <a:t>(capacité à mener à bien les actes requis par la vie quotidienne, les situations sociales en classe, au travail, capacité à jouer le rôle d’intermédiaire culturel)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BE" sz="1400" smtClean="0"/>
          </a:p>
          <a:p>
            <a:pPr eaLnBrk="1" hangingPunct="1">
              <a:lnSpc>
                <a:spcPct val="80000"/>
              </a:lnSpc>
            </a:pPr>
            <a:r>
              <a:rPr lang="fr-BE" sz="1400" b="1" smtClean="0"/>
              <a:t>…des savoir-être personnels </a:t>
            </a:r>
            <a:r>
              <a:rPr lang="fr-BE" sz="1400" smtClean="0"/>
              <a:t>(capacité d’ouverture, de prise de distance, de développement d’une attitude interculturelle)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BE" sz="1400" smtClean="0"/>
          </a:p>
          <a:p>
            <a:pPr eaLnBrk="1" hangingPunct="1">
              <a:lnSpc>
                <a:spcPct val="80000"/>
              </a:lnSpc>
            </a:pPr>
            <a:r>
              <a:rPr lang="fr-BE" sz="1400" b="1" smtClean="0"/>
              <a:t>…des savoir-apprendre </a:t>
            </a:r>
            <a:r>
              <a:rPr lang="fr-BE" sz="1400" smtClean="0"/>
              <a:t>(capacité à observer de nouvelles expériences, à y participer et à intégrer de nouvelles connaissances)</a:t>
            </a:r>
          </a:p>
          <a:p>
            <a:endParaRPr lang="fr-BE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10E0A1-D2B5-4C1E-BF5B-73C0CA29C7C4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fr-BE" sz="1400" smtClean="0"/>
              <a:t>Difficulté de la définition de la tâche  : « est définie comme tâche toute visée actionnelle que l’acteur se représente comme devant parvenir à un résultat donné en fonction d’un problème à résoudre, d’une obligation à remplir, d’un but qu’on s’est fixé » ‘CECRL, p.16)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0B703A-F2D5-459F-9A85-8E3BF2650E84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fr-BE" sz="1400" smtClean="0"/>
              <a:t>La partie « Lexique et structures » du TECF et du TEF en est le plus bel exemple! </a:t>
            </a:r>
          </a:p>
          <a:p>
            <a:r>
              <a:rPr lang="fr-BE" sz="1400" smtClean="0"/>
              <a:t>Il faut attendre les niveaux C1 et C2 (DALF) pour trouver un lien fort entre CO et EO et entre CE et EE.</a:t>
            </a:r>
          </a:p>
          <a:p>
            <a:r>
              <a:rPr lang="fr-BE" sz="1400" smtClean="0"/>
              <a:t>Comme il peut y avoir des scénarios pédagogiques!</a:t>
            </a:r>
          </a:p>
          <a:p>
            <a:r>
              <a:rPr lang="fr-BE" sz="1400" smtClean="0"/>
              <a:t>Or, avec ce types de question, il faut savoir qu’on évalue des compétences de reconnaissance de ou des forme(s) correcte(s) et pas de véritables compétences de production!</a:t>
            </a:r>
          </a:p>
          <a:p>
            <a:endParaRPr lang="fr-BE" sz="140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566ECD-18FD-4925-9585-696EC4750D39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fr-BE" sz="1400" smtClean="0"/>
              <a:t>Et que recouvre exactement dans tel ou tel contexte une déclaration du type « dans notre système éducatif, les élèves atteignent le niveau B2 à la fin du secondaire pour la 1</a:t>
            </a:r>
            <a:r>
              <a:rPr lang="fr-BE" sz="1400" baseline="30000" smtClean="0"/>
              <a:t>re</a:t>
            </a:r>
            <a:r>
              <a:rPr lang="fr-BE" sz="1400" smtClean="0"/>
              <a:t> langue étrangère. » C’est pourtant ce que l’on trouve dans presque tous les référentiels utilisés dans les systèmes éducatifs européens.</a:t>
            </a:r>
          </a:p>
          <a:p>
            <a:r>
              <a:rPr lang="fr-BE" sz="1400" smtClean="0"/>
              <a:t>La question que se sont posée et se posent encore tous les spécialistes de la certification est : est-ce que mon B2 est ton B2…ou ton « bidou » ! Cas emblématique des étudiants d’échanges grecs…sans vouloir stigmatiser une nationalité!</a:t>
            </a:r>
          </a:p>
          <a:p>
            <a:r>
              <a:rPr lang="fr-BE" sz="1400" smtClean="0"/>
              <a:t>Coste, 2007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EA9F02-3702-4D1E-8BD1-E9EDDA701FE7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ctangle à coins arrondis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ctangle à coins arrondis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EF2C176-704D-43FA-98F0-C99E7301706F}" type="datetimeFigureOut">
              <a:rPr lang="fr-BE" smtClean="0"/>
              <a:pPr/>
              <a:t>29/01/2014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fr-BE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121AFE1-B415-4F9E-8763-E0CFEBDB009D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C176-704D-43FA-98F0-C99E7301706F}" type="datetimeFigureOut">
              <a:rPr lang="fr-BE" smtClean="0"/>
              <a:pPr/>
              <a:t>29/01/2014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AFE1-B415-4F9E-8763-E0CFEBDB009D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C176-704D-43FA-98F0-C99E7301706F}" type="datetimeFigureOut">
              <a:rPr lang="fr-BE" smtClean="0"/>
              <a:pPr/>
              <a:t>29/01/2014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AFE1-B415-4F9E-8763-E0CFEBDB009D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C176-704D-43FA-98F0-C99E7301706F}" type="datetimeFigureOut">
              <a:rPr lang="fr-BE" smtClean="0"/>
              <a:pPr/>
              <a:t>29/01/2014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AFE1-B415-4F9E-8763-E0CFEBDB009D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C176-704D-43FA-98F0-C99E7301706F}" type="datetimeFigureOut">
              <a:rPr lang="fr-BE" smtClean="0"/>
              <a:pPr/>
              <a:t>29/01/2014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AFE1-B415-4F9E-8763-E0CFEBDB009D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C176-704D-43FA-98F0-C99E7301706F}" type="datetimeFigureOut">
              <a:rPr lang="fr-BE" smtClean="0"/>
              <a:pPr/>
              <a:t>29/01/2014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AFE1-B415-4F9E-8763-E0CFEBDB009D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e la date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EF2C176-704D-43FA-98F0-C99E7301706F}" type="datetimeFigureOut">
              <a:rPr lang="fr-BE" smtClean="0"/>
              <a:pPr/>
              <a:t>29/01/2014</a:t>
            </a:fld>
            <a:endParaRPr lang="fr-BE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121AFE1-B415-4F9E-8763-E0CFEBDB009D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EF2C176-704D-43FA-98F0-C99E7301706F}" type="datetimeFigureOut">
              <a:rPr lang="fr-BE" smtClean="0"/>
              <a:pPr/>
              <a:t>29/01/2014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121AFE1-B415-4F9E-8763-E0CFEBDB009D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C176-704D-43FA-98F0-C99E7301706F}" type="datetimeFigureOut">
              <a:rPr lang="fr-BE" smtClean="0"/>
              <a:pPr/>
              <a:t>29/01/2014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AFE1-B415-4F9E-8763-E0CFEBDB009D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C176-704D-43FA-98F0-C99E7301706F}" type="datetimeFigureOut">
              <a:rPr lang="fr-BE" smtClean="0"/>
              <a:pPr/>
              <a:t>29/01/2014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AFE1-B415-4F9E-8763-E0CFEBDB009D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C176-704D-43FA-98F0-C99E7301706F}" type="datetimeFigureOut">
              <a:rPr lang="fr-BE" smtClean="0"/>
              <a:pPr/>
              <a:t>29/01/2014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AFE1-B415-4F9E-8763-E0CFEBDB009D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ctangle à coins arrondis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ctangle à coins arrondis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EF2C176-704D-43FA-98F0-C99E7301706F}" type="datetimeFigureOut">
              <a:rPr lang="fr-BE" smtClean="0"/>
              <a:pPr/>
              <a:t>29/01/2014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fr-BE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121AFE1-B415-4F9E-8763-E0CFEBDB009D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57200" y="980728"/>
            <a:ext cx="8458200" cy="2891185"/>
          </a:xfrm>
        </p:spPr>
        <p:txBody>
          <a:bodyPr>
            <a:normAutofit/>
          </a:bodyPr>
          <a:lstStyle/>
          <a:p>
            <a:r>
              <a:rPr lang="fr-BE" dirty="0" smtClean="0"/>
              <a:t>L’évaluation linguistique dans une pédagogie différenciée</a:t>
            </a:r>
            <a:br>
              <a:rPr lang="fr-BE" dirty="0" smtClean="0"/>
            </a:br>
            <a:r>
              <a:rPr lang="fr-BE" sz="3200" dirty="0" smtClean="0"/>
              <a:t>Journée d’études ULB – 30/01/2014</a:t>
            </a:r>
            <a:endParaRPr lang="fr-BE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4653136"/>
            <a:ext cx="4953000" cy="999402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fr-BE" sz="2400" dirty="0" smtClean="0"/>
              <a:t>Marielle Maréchal</a:t>
            </a:r>
          </a:p>
          <a:p>
            <a:pPr algn="r"/>
            <a:r>
              <a:rPr lang="fr-BE" sz="2400" dirty="0" smtClean="0"/>
              <a:t>Institut Supérieur des Langues Vivantes</a:t>
            </a:r>
          </a:p>
          <a:p>
            <a:pPr algn="r"/>
            <a:r>
              <a:rPr lang="fr-BE" sz="2400" dirty="0" smtClean="0"/>
              <a:t>Université de Liège</a:t>
            </a:r>
            <a:endParaRPr lang="fr-B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92696"/>
            <a:ext cx="806489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Test d’évaluation finale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BE" sz="3200" dirty="0" smtClean="0"/>
              <a:t>4 compétences testées : CO, CE, PO, PE</a:t>
            </a:r>
          </a:p>
          <a:p>
            <a:r>
              <a:rPr lang="fr-BE" sz="3200" dirty="0" smtClean="0"/>
              <a:t>¼ de la note finale attribuée à deux séquences réalisées à distance (@</a:t>
            </a:r>
            <a:r>
              <a:rPr lang="fr-BE" sz="3200" dirty="0" err="1" smtClean="0"/>
              <a:t>lter</a:t>
            </a:r>
            <a:r>
              <a:rPr lang="fr-BE" sz="3200" dirty="0" smtClean="0"/>
              <a:t>)</a:t>
            </a:r>
          </a:p>
          <a:p>
            <a:r>
              <a:rPr lang="fr-BE" sz="3200" dirty="0" smtClean="0"/>
              <a:t>Difficulté adaptée au niveau</a:t>
            </a:r>
          </a:p>
          <a:p>
            <a:r>
              <a:rPr lang="fr-BE" sz="3200" dirty="0" smtClean="0"/>
              <a:t>Problème d’interprétation de la note</a:t>
            </a:r>
            <a:endParaRPr lang="fr-BE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755576" y="1124744"/>
          <a:ext cx="7632847" cy="4937760"/>
        </p:xfrm>
        <a:graphic>
          <a:graphicData uri="http://schemas.openxmlformats.org/drawingml/2006/table">
            <a:tbl>
              <a:tblPr/>
              <a:tblGrid>
                <a:gridCol w="1898782"/>
                <a:gridCol w="2263447"/>
                <a:gridCol w="1961654"/>
                <a:gridCol w="1508964"/>
              </a:tblGrid>
              <a:tr h="4309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b="1" dirty="0">
                          <a:latin typeface="Times New Roman"/>
                          <a:ea typeface="Times New Roman"/>
                          <a:cs typeface="Times New Roman"/>
                        </a:rPr>
                        <a:t>Vocabulaire     / 4</a:t>
                      </a:r>
                      <a:endParaRPr lang="fr-BE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Contaminations dues à la LM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Interférences</a:t>
                      </a: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>
                          <a:latin typeface="Times New Roman"/>
                          <a:ea typeface="Times New Roman"/>
                          <a:cs typeface="Times New Roman"/>
                        </a:rPr>
                        <a:t>Registre de langue adéquat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>
                          <a:latin typeface="Times New Roman"/>
                          <a:ea typeface="Times New Roman"/>
                          <a:cs typeface="Times New Roman"/>
                        </a:rPr>
                        <a:t>Formules de politesse</a:t>
                      </a: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>
                          <a:latin typeface="Times New Roman"/>
                          <a:ea typeface="Times New Roman"/>
                          <a:cs typeface="Times New Roman"/>
                        </a:rPr>
                        <a:t>Variété </a:t>
                      </a:r>
                      <a:br>
                        <a:rPr lang="fr-BE" sz="18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fr-BE" sz="1800">
                          <a:latin typeface="Times New Roman"/>
                          <a:ea typeface="Times New Roman"/>
                          <a:cs typeface="Times New Roman"/>
                        </a:rPr>
                        <a:t>Etendue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>
                          <a:latin typeface="Times New Roman"/>
                          <a:ea typeface="Times New Roman"/>
                          <a:cs typeface="Times New Roman"/>
                        </a:rPr>
                        <a:t>Synonyme…</a:t>
                      </a: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9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BE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b="1">
                          <a:latin typeface="Times New Roman"/>
                          <a:ea typeface="Times New Roman"/>
                          <a:cs typeface="Times New Roman"/>
                        </a:rPr>
                        <a:t>Grammaire    / 12</a:t>
                      </a:r>
                      <a:endParaRPr lang="fr-BE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Grammaire supposée connue  /3</a:t>
                      </a: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Points vus en classe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/ 6</a:t>
                      </a: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>
                          <a:latin typeface="Times New Roman"/>
                          <a:ea typeface="Times New Roman"/>
                          <a:cs typeface="Times New Roman"/>
                        </a:rPr>
                        <a:t>Orthographe grammaticale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>
                          <a:latin typeface="Times New Roman"/>
                          <a:ea typeface="Times New Roman"/>
                          <a:cs typeface="Times New Roman"/>
                        </a:rPr>
                        <a:t>/3</a:t>
                      </a: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BE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b="1">
                          <a:latin typeface="Times New Roman"/>
                          <a:ea typeface="Times New Roman"/>
                          <a:cs typeface="Times New Roman"/>
                        </a:rPr>
                        <a:t>Syntaxe        / 6</a:t>
                      </a:r>
                      <a:endParaRPr lang="fr-BE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b="1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endParaRPr lang="fr-BE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BE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>
                          <a:latin typeface="Times New Roman"/>
                          <a:ea typeface="Times New Roman"/>
                          <a:cs typeface="Times New Roman"/>
                        </a:rPr>
                        <a:t>Présence de tous les mots nécessaires pour former une phrase complète</a:t>
                      </a: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BE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Ordre des mots correct</a:t>
                      </a: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BE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Mots-liens corrects dans la phrase (prépositions. conjonctions,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relatives)</a:t>
                      </a: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9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BE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b="1">
                          <a:latin typeface="Times New Roman"/>
                          <a:ea typeface="Times New Roman"/>
                          <a:cs typeface="Times New Roman"/>
                        </a:rPr>
                        <a:t>Cohérence     / 4</a:t>
                      </a:r>
                      <a:endParaRPr lang="fr-BE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BE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>
                          <a:latin typeface="Times New Roman"/>
                          <a:ea typeface="Times New Roman"/>
                          <a:cs typeface="Times New Roman"/>
                        </a:rPr>
                        <a:t>Présence de liens entre les phrases </a:t>
                      </a: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BE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>
                          <a:latin typeface="Times New Roman"/>
                          <a:ea typeface="Times New Roman"/>
                          <a:cs typeface="Times New Roman"/>
                        </a:rPr>
                        <a:t>Présence et utilisation de connecteurs</a:t>
                      </a: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BE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Ponctuation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Mise en page</a:t>
                      </a: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611560" y="980728"/>
          <a:ext cx="7632847" cy="4465320"/>
        </p:xfrm>
        <a:graphic>
          <a:graphicData uri="http://schemas.openxmlformats.org/drawingml/2006/table">
            <a:tbl>
              <a:tblPr/>
              <a:tblGrid>
                <a:gridCol w="1898782"/>
                <a:gridCol w="2263447"/>
                <a:gridCol w="1961654"/>
                <a:gridCol w="1508964"/>
              </a:tblGrid>
              <a:tr h="1005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BE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b="1" dirty="0">
                          <a:latin typeface="Times New Roman"/>
                          <a:ea typeface="Times New Roman"/>
                          <a:cs typeface="Times New Roman"/>
                        </a:rPr>
                        <a:t>Contenu        /14</a:t>
                      </a:r>
                      <a:endParaRPr lang="fr-BE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BE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Respect du sujet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Réponse à toutes les questions posées      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Respect de la longueur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/7</a:t>
                      </a: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>
                          <a:latin typeface="Times New Roman"/>
                          <a:ea typeface="Times New Roman"/>
                          <a:cs typeface="Times New Roman"/>
                        </a:rPr>
                        <a:t>Expression du point de vue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>
                          <a:latin typeface="Times New Roman"/>
                          <a:ea typeface="Times New Roman"/>
                          <a:cs typeface="Times New Roman"/>
                        </a:rPr>
                        <a:t>Respect des structures propres à la situation de communication proposée</a:t>
                      </a: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BE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Richesse de la production</a:t>
                      </a: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6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BE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b="1">
                          <a:latin typeface="Times New Roman"/>
                          <a:ea typeface="Times New Roman"/>
                          <a:cs typeface="Times New Roman"/>
                        </a:rPr>
                        <a:t>Orthographe</a:t>
                      </a:r>
                      <a:endParaRPr lang="fr-BE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>
                          <a:latin typeface="Times New Roman"/>
                          <a:ea typeface="Times New Roman"/>
                          <a:cs typeface="Times New Roman"/>
                        </a:rPr>
                        <a:t>Uniquement les fautes d’orthographe d’usage  </a:t>
                      </a: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BE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Pondération négative </a:t>
                      </a:r>
                    </a:p>
                    <a:p>
                      <a:pPr>
                        <a:lnSpc>
                          <a:spcPct val="200000"/>
                        </a:lnSpc>
                        <a:spcAft>
                          <a:spcPts val="60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Exemple : 0-5 fautes = 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5-10 = -1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10-15 = -2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BE" sz="1800" dirty="0">
                          <a:latin typeface="Times New Roman"/>
                          <a:ea typeface="Times New Roman"/>
                          <a:cs typeface="Times New Roman"/>
                        </a:rPr>
                        <a:t>+ de 15 = -3</a:t>
                      </a: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BE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BE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337" marR="473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Les pièges de l’évaluation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3600" dirty="0" smtClean="0"/>
              <a:t>La standardisation</a:t>
            </a:r>
          </a:p>
          <a:p>
            <a:r>
              <a:rPr lang="fr-BE" sz="3600" dirty="0" smtClean="0"/>
              <a:t>L’instrumentalisation</a:t>
            </a:r>
          </a:p>
          <a:p>
            <a:r>
              <a:rPr lang="fr-BE" sz="3600" dirty="0" smtClean="0"/>
              <a:t>La mesure quantitative</a:t>
            </a:r>
          </a:p>
          <a:p>
            <a:r>
              <a:rPr lang="fr-BE" sz="3600" dirty="0" smtClean="0"/>
              <a:t>La simplification</a:t>
            </a:r>
          </a:p>
          <a:p>
            <a:r>
              <a:rPr lang="fr-BE" sz="3600" dirty="0" smtClean="0"/>
              <a:t>L’atomisation</a:t>
            </a:r>
          </a:p>
          <a:p>
            <a:r>
              <a:rPr lang="fr-BE" sz="3600" dirty="0" smtClean="0"/>
              <a:t>L’imprécision</a:t>
            </a:r>
            <a:endParaRPr lang="fr-BE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chemeClr val="accent1"/>
                </a:solidFill>
              </a:rPr>
              <a:t>a) La standardisation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6CE30A-875E-4E57-AE13-4B4935FD16F7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sp>
        <p:nvSpPr>
          <p:cNvPr id="57348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fr-BE" dirty="0" smtClean="0"/>
          </a:p>
          <a:p>
            <a:r>
              <a:rPr lang="fr-BE" dirty="0" smtClean="0"/>
              <a:t>Contrainte des itinéraires pour passer d’un niveau à un autre </a:t>
            </a:r>
            <a:r>
              <a:rPr lang="fr-BE" b="1" dirty="0" smtClean="0">
                <a:solidFill>
                  <a:srgbClr val="D5212E"/>
                </a:solidFill>
                <a:latin typeface="Arial" charset="0"/>
                <a:cs typeface="Arial" charset="0"/>
              </a:rPr>
              <a:t>→ </a:t>
            </a:r>
            <a:r>
              <a:rPr lang="fr-BE" dirty="0" smtClean="0">
                <a:cs typeface="Arial" charset="0"/>
              </a:rPr>
              <a:t>contrainte de la progression</a:t>
            </a:r>
          </a:p>
          <a:p>
            <a:endParaRPr lang="fr-BE" b="1" dirty="0" smtClean="0">
              <a:solidFill>
                <a:srgbClr val="D5212E"/>
              </a:solidFill>
              <a:latin typeface="Arial" charset="0"/>
              <a:cs typeface="Arial" charset="0"/>
            </a:endParaRPr>
          </a:p>
          <a:p>
            <a:r>
              <a:rPr lang="fr-BE" dirty="0" smtClean="0">
                <a:cs typeface="Arial" charset="0"/>
              </a:rPr>
              <a:t>Contrainte des tests internationaux (DELF-DALF, TCF, TEF,…) qui proposent des procédures d’évaluation </a:t>
            </a:r>
            <a:r>
              <a:rPr lang="fr-BE" i="1" dirty="0" smtClean="0">
                <a:cs typeface="Arial" charset="0"/>
              </a:rPr>
              <a:t>quasi</a:t>
            </a:r>
            <a:r>
              <a:rPr lang="fr-BE" dirty="0" smtClean="0">
                <a:cs typeface="Arial" charset="0"/>
              </a:rPr>
              <a:t> identiques</a:t>
            </a:r>
          </a:p>
          <a:p>
            <a:endParaRPr lang="fr-BE" dirty="0" smtClean="0">
              <a:cs typeface="Arial" charset="0"/>
            </a:endParaRPr>
          </a:p>
          <a:p>
            <a:r>
              <a:rPr lang="fr-BE" dirty="0" smtClean="0">
                <a:cs typeface="Arial" charset="0"/>
              </a:rPr>
              <a:t>Contrainte des notes obtenues à ces tests qui définissent un niveau </a:t>
            </a:r>
            <a:r>
              <a:rPr lang="fr-BE" i="1" dirty="0" smtClean="0">
                <a:cs typeface="Arial" charset="0"/>
              </a:rPr>
              <a:t>ad vitam aeternam !</a:t>
            </a:r>
            <a:endParaRPr lang="fr-BE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re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7772400" cy="1152127"/>
          </a:xfrm>
        </p:spPr>
        <p:txBody>
          <a:bodyPr>
            <a:normAutofit/>
          </a:bodyPr>
          <a:lstStyle/>
          <a:p>
            <a:r>
              <a:rPr lang="fr-BE" dirty="0" smtClean="0">
                <a:solidFill>
                  <a:schemeClr val="accent1"/>
                </a:solidFill>
              </a:rPr>
              <a:t>b) L’instrumentalisation</a:t>
            </a:r>
          </a:p>
        </p:txBody>
      </p:sp>
      <p:sp>
        <p:nvSpPr>
          <p:cNvPr id="5837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005388"/>
          </a:xfrm>
        </p:spPr>
        <p:txBody>
          <a:bodyPr>
            <a:normAutofit lnSpcReduction="10000"/>
          </a:bodyPr>
          <a:lstStyle/>
          <a:p>
            <a:pPr>
              <a:buFont typeface="Wingdings 2" pitchFamily="18" charset="2"/>
              <a:buNone/>
            </a:pPr>
            <a:r>
              <a:rPr lang="fr-BE" sz="2800" smtClean="0"/>
              <a:t>Vision instrumentale du langage, de son usage,</a:t>
            </a:r>
          </a:p>
          <a:p>
            <a:pPr>
              <a:buFont typeface="Wingdings 2" pitchFamily="18" charset="2"/>
              <a:buNone/>
            </a:pPr>
            <a:r>
              <a:rPr lang="fr-BE" sz="2800" smtClean="0"/>
              <a:t>de son apprentissage…et de son évaluation !</a:t>
            </a:r>
          </a:p>
          <a:p>
            <a:endParaRPr lang="fr-BE" smtClean="0"/>
          </a:p>
          <a:p>
            <a:r>
              <a:rPr lang="fr-BE" smtClean="0"/>
              <a:t>Les centres de langues proposent presque tous des cours de préparation aux certifications</a:t>
            </a:r>
          </a:p>
          <a:p>
            <a:r>
              <a:rPr lang="fr-BE" smtClean="0"/>
              <a:t>Les manuels adoptent tous le découpage en 6 niveaux et chaque unité se termine par un exercice de préparation aux certifications</a:t>
            </a:r>
          </a:p>
          <a:p>
            <a:r>
              <a:rPr lang="fr-BE" smtClean="0"/>
              <a:t>Les enseignants passent beaucoup de temps à entrainer leurs apprenants pour réussir les certifications </a:t>
            </a:r>
            <a:r>
              <a:rPr lang="fr-BE" b="1" smtClean="0">
                <a:solidFill>
                  <a:schemeClr val="accent1"/>
                </a:solidFill>
                <a:latin typeface="Arial" charset="0"/>
                <a:cs typeface="Arial" charset="0"/>
              </a:rPr>
              <a:t>→ bachotage !</a:t>
            </a:r>
            <a:endParaRPr lang="fr-BE" b="1" smtClean="0">
              <a:solidFill>
                <a:schemeClr val="accent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558E1-3D7B-4016-A429-81A94C2031F0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r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/>
          <a:lstStyle/>
          <a:p>
            <a:r>
              <a:rPr lang="fr-BE" dirty="0" smtClean="0">
                <a:solidFill>
                  <a:schemeClr val="accent1"/>
                </a:solidFill>
              </a:rPr>
              <a:t>c) La mesure quantifiable</a:t>
            </a:r>
          </a:p>
        </p:txBody>
      </p:sp>
      <p:sp>
        <p:nvSpPr>
          <p:cNvPr id="5939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914400" y="1714500"/>
            <a:ext cx="7772400" cy="4572000"/>
          </a:xfrm>
        </p:spPr>
        <p:txBody>
          <a:bodyPr/>
          <a:lstStyle/>
          <a:p>
            <a:pPr algn="just"/>
            <a:r>
              <a:rPr lang="fr-BE" dirty="0" smtClean="0"/>
              <a:t>Tentation forte de n’évaluer que ce qui est quantifiable (grilles d’évaluation avec critères et degrés très -</a:t>
            </a:r>
            <a:r>
              <a:rPr lang="fr-BE" i="1" dirty="0" smtClean="0"/>
              <a:t>trop</a:t>
            </a:r>
            <a:r>
              <a:rPr lang="fr-BE" dirty="0" smtClean="0"/>
              <a:t>- précis)</a:t>
            </a:r>
          </a:p>
          <a:p>
            <a:endParaRPr lang="fr-BE" dirty="0" smtClean="0"/>
          </a:p>
          <a:p>
            <a:r>
              <a:rPr lang="fr-BE" dirty="0" smtClean="0"/>
              <a:t>Rôle accru de la docimologie = étude systématique déterminant la notation des examens</a:t>
            </a:r>
          </a:p>
          <a:p>
            <a:pPr lvl="4">
              <a:buFontTx/>
              <a:buNone/>
            </a:pPr>
            <a:endParaRPr lang="fr-BE" sz="2400" dirty="0" smtClean="0"/>
          </a:p>
          <a:p>
            <a:pPr lvl="4">
              <a:buFontTx/>
              <a:buNone/>
            </a:pPr>
            <a:r>
              <a:rPr lang="fr-BE" sz="2800" dirty="0" smtClean="0"/>
              <a:t>illusion de l’</a:t>
            </a:r>
            <a:r>
              <a:rPr lang="fr-BE" sz="2800" b="1" dirty="0" smtClean="0">
                <a:solidFill>
                  <a:schemeClr val="accent1"/>
                </a:solidFill>
              </a:rPr>
              <a:t>objectivité</a:t>
            </a:r>
            <a:r>
              <a:rPr lang="fr-BE" sz="2800" dirty="0" smtClean="0"/>
              <a:t> dans le processus d’évaluation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6D2690-28E5-4BBC-9CD4-823986A426FE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  <p:sp>
        <p:nvSpPr>
          <p:cNvPr id="5" name="Flèche droite 4"/>
          <p:cNvSpPr/>
          <p:nvPr/>
        </p:nvSpPr>
        <p:spPr>
          <a:xfrm>
            <a:off x="1214438" y="5214938"/>
            <a:ext cx="647700" cy="3238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r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2128"/>
          </a:xfrm>
        </p:spPr>
        <p:txBody>
          <a:bodyPr/>
          <a:lstStyle/>
          <a:p>
            <a:r>
              <a:rPr lang="fr-BE" smtClean="0">
                <a:solidFill>
                  <a:schemeClr val="accent1"/>
                </a:solidFill>
              </a:rPr>
              <a:t>d) La simplification (1)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8229600" cy="4729712"/>
          </a:xfrm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  <a:defRPr/>
            </a:pPr>
            <a:r>
              <a:rPr lang="fr-BE" dirty="0" smtClean="0"/>
              <a:t>Deux hypothèse fortes du CECR :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fr-BE" dirty="0" smtClean="0"/>
              <a:t>l’apprenant comme acteur social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fr-BE" dirty="0" smtClean="0"/>
              <a:t>la perspective actionnelle</a:t>
            </a:r>
          </a:p>
          <a:p>
            <a:pPr marL="514350" indent="-514350">
              <a:buNone/>
              <a:defRPr/>
            </a:pPr>
            <a:endParaRPr lang="fr-BE" dirty="0" smtClean="0"/>
          </a:p>
          <a:p>
            <a:pPr marL="514350" indent="-514350" algn="just">
              <a:buFont typeface="Wingdings 2" pitchFamily="18" charset="2"/>
              <a:buNone/>
              <a:defRPr/>
            </a:pPr>
            <a:r>
              <a:rPr lang="fr-BE" dirty="0" smtClean="0"/>
              <a:t>Or,	</a:t>
            </a:r>
            <a:r>
              <a:rPr lang="fr-BE" i="1" dirty="0" smtClean="0">
                <a:solidFill>
                  <a:schemeClr val="accent1"/>
                </a:solidFill>
              </a:rPr>
              <a:t>être un acteur social compétent ne saurait se réduire à être compétent linguistiquement (maîtriser la langue) ni même à être un bon communiquant (maîtriser les 4 savoir-faire). </a:t>
            </a:r>
            <a:r>
              <a:rPr lang="fr-BE" dirty="0" smtClean="0"/>
              <a:t>(Springer, 2011)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A23039-77C3-4756-A12F-EB97FD087DA9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mtClean="0">
                <a:solidFill>
                  <a:schemeClr val="accent1"/>
                </a:solidFill>
              </a:rPr>
              <a:t>d) La simplification (2)</a:t>
            </a:r>
          </a:p>
        </p:txBody>
      </p:sp>
      <p:sp>
        <p:nvSpPr>
          <p:cNvPr id="6144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fr-BE" smtClean="0"/>
          </a:p>
          <a:p>
            <a:pPr>
              <a:buFont typeface="Wingdings 2" pitchFamily="18" charset="2"/>
              <a:buNone/>
            </a:pPr>
            <a:r>
              <a:rPr lang="fr-BE" smtClean="0"/>
              <a:t>Pourtant, les évaluations actuelles envisagent –</a:t>
            </a:r>
            <a:r>
              <a:rPr lang="fr-BE" i="1" smtClean="0"/>
              <a:t>au</a:t>
            </a:r>
          </a:p>
          <a:p>
            <a:pPr>
              <a:buFont typeface="Wingdings 2" pitchFamily="18" charset="2"/>
              <a:buNone/>
            </a:pPr>
            <a:r>
              <a:rPr lang="fr-BE" i="1" smtClean="0"/>
              <a:t>mieux</a:t>
            </a:r>
            <a:r>
              <a:rPr lang="fr-BE" smtClean="0"/>
              <a:t>- les 4 compétences langagières de base :</a:t>
            </a:r>
          </a:p>
          <a:p>
            <a:pPr>
              <a:buFont typeface="Wingdings 2" pitchFamily="18" charset="2"/>
              <a:buNone/>
            </a:pPr>
            <a:endParaRPr lang="fr-BE" smtClean="0"/>
          </a:p>
          <a:p>
            <a:r>
              <a:rPr lang="fr-BE" smtClean="0"/>
              <a:t>DELF-DALF : CE, EE, CO, EO</a:t>
            </a:r>
          </a:p>
          <a:p>
            <a:r>
              <a:rPr lang="fr-BE" smtClean="0"/>
              <a:t>TCF : idem + lexique et structures</a:t>
            </a:r>
          </a:p>
          <a:p>
            <a:r>
              <a:rPr lang="fr-BE" smtClean="0"/>
              <a:t>TEF : id.</a:t>
            </a:r>
          </a:p>
          <a:p>
            <a:pPr>
              <a:buFont typeface="Wingdings 2" pitchFamily="18" charset="2"/>
              <a:buNone/>
            </a:pPr>
            <a:endParaRPr lang="fr-BE" smtClean="0"/>
          </a:p>
          <a:p>
            <a:pPr>
              <a:buFont typeface="Wingdings 2" pitchFamily="18" charset="2"/>
              <a:buNone/>
            </a:pPr>
            <a:r>
              <a:rPr lang="fr-BE" smtClean="0"/>
              <a:t>…car évaluer autre chose est une gageure !</a:t>
            </a:r>
          </a:p>
          <a:p>
            <a:pPr>
              <a:buFont typeface="Wingdings 2" pitchFamily="18" charset="2"/>
              <a:buNone/>
            </a:pPr>
            <a:endParaRPr lang="fr-BE" smtClean="0"/>
          </a:p>
          <a:p>
            <a:pPr>
              <a:buFont typeface="Wingdings 2" pitchFamily="18" charset="2"/>
              <a:buNone/>
            </a:pPr>
            <a:endParaRPr lang="fr-BE" smtClean="0"/>
          </a:p>
          <a:p>
            <a:pPr>
              <a:buFont typeface="Wingdings 2" pitchFamily="18" charset="2"/>
              <a:buNone/>
            </a:pPr>
            <a:endParaRPr lang="fr-BE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EF911B-DC88-427B-9246-270DD24425D2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Test de positionnement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Plus de 650 étudiants </a:t>
            </a:r>
          </a:p>
          <a:p>
            <a:r>
              <a:rPr lang="fr-BE" dirty="0" smtClean="0"/>
              <a:t>Aucune information sur leur « passé » linguistique</a:t>
            </a:r>
          </a:p>
          <a:p>
            <a:r>
              <a:rPr lang="fr-BE" dirty="0" smtClean="0"/>
              <a:t>À évaluer à l’écrit et à l’oral</a:t>
            </a:r>
          </a:p>
          <a:p>
            <a:r>
              <a:rPr lang="fr-BE" dirty="0" smtClean="0"/>
              <a:t>À placer dans un groupe de niveau (de A1 à C1 par demi-niveaux)</a:t>
            </a:r>
          </a:p>
          <a:p>
            <a:r>
              <a:rPr lang="fr-BE" dirty="0" smtClean="0"/>
              <a:t>Contrainte de rapidité et d’efficacité !!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mtClean="0">
                <a:solidFill>
                  <a:schemeClr val="accent1"/>
                </a:solidFill>
              </a:rPr>
              <a:t>e) L’atomisation (1)</a:t>
            </a:r>
          </a:p>
        </p:txBody>
      </p:sp>
      <p:sp>
        <p:nvSpPr>
          <p:cNvPr id="63491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endParaRPr lang="fr-BE" smtClean="0"/>
          </a:p>
          <a:p>
            <a:pPr algn="just"/>
            <a:r>
              <a:rPr lang="fr-BE" smtClean="0"/>
              <a:t>Dans l’approche actionnelle prônée par le CECR, l’évaluation se fait à travers la résolution de tâches</a:t>
            </a:r>
          </a:p>
          <a:p>
            <a:pPr lvl="1" algn="just">
              <a:buFont typeface="Wingdings 2" pitchFamily="18" charset="2"/>
              <a:buNone/>
            </a:pPr>
            <a:r>
              <a:rPr lang="fr-BE" smtClean="0"/>
              <a:t>	</a:t>
            </a:r>
            <a:r>
              <a:rPr lang="fr-BE" i="1" smtClean="0">
                <a:solidFill>
                  <a:schemeClr val="accent1"/>
                </a:solidFill>
              </a:rPr>
              <a:t>Est définie comme tâche toute visée actionnelle que l’acteur se représente comme devant parvenir à un résultat donné en fonction d’un problème à résoudre, d’une obligation à remplir, d’un but qu’on s’est fixé</a:t>
            </a:r>
            <a:r>
              <a:rPr lang="fr-BE" smtClean="0">
                <a:solidFill>
                  <a:schemeClr val="accent1"/>
                </a:solidFill>
              </a:rPr>
              <a:t> </a:t>
            </a:r>
            <a:r>
              <a:rPr lang="fr-BE" smtClean="0"/>
              <a:t>(CECRL, p.16)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749095-BCB6-4735-998F-6DA8F1D037D1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r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/>
          <a:lstStyle/>
          <a:p>
            <a:r>
              <a:rPr lang="fr-BE" dirty="0" smtClean="0">
                <a:solidFill>
                  <a:schemeClr val="accent1"/>
                </a:solidFill>
              </a:rPr>
              <a:t>e) L’atomisation (3)</a:t>
            </a:r>
          </a:p>
        </p:txBody>
      </p:sp>
      <p:sp>
        <p:nvSpPr>
          <p:cNvPr id="6553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914400" y="1772816"/>
            <a:ext cx="7772400" cy="4513684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fr-BE" sz="2800" dirty="0" smtClean="0"/>
              <a:t>Or, les évaluations actuelles vérifient :</a:t>
            </a:r>
          </a:p>
          <a:p>
            <a:pPr>
              <a:buFont typeface="Wingdings 2" pitchFamily="18" charset="2"/>
              <a:buNone/>
            </a:pPr>
            <a:endParaRPr lang="fr-BE" sz="3200" dirty="0" smtClean="0"/>
          </a:p>
          <a:p>
            <a:r>
              <a:rPr lang="fr-BE" sz="2800" dirty="0" smtClean="0"/>
              <a:t>des compétences « micro » </a:t>
            </a:r>
            <a:r>
              <a:rPr lang="fr-BE" sz="2400" dirty="0" smtClean="0"/>
              <a:t>(</a:t>
            </a:r>
            <a:r>
              <a:rPr lang="fr-BE" sz="2400" b="1" dirty="0" smtClean="0">
                <a:solidFill>
                  <a:srgbClr val="D5212E"/>
                </a:solidFill>
                <a:latin typeface="Arial" charset="0"/>
                <a:cs typeface="Arial" charset="0"/>
              </a:rPr>
              <a:t>↔ </a:t>
            </a:r>
            <a:r>
              <a:rPr lang="fr-BE" sz="2400" dirty="0" smtClean="0">
                <a:latin typeface="Arial" charset="0"/>
                <a:cs typeface="Arial" charset="0"/>
              </a:rPr>
              <a:t>macro-compétences)</a:t>
            </a:r>
          </a:p>
          <a:p>
            <a:r>
              <a:rPr lang="fr-BE" sz="2800" dirty="0" smtClean="0">
                <a:cs typeface="Arial" charset="0"/>
              </a:rPr>
              <a:t>des compétences cloisonnées </a:t>
            </a:r>
            <a:r>
              <a:rPr lang="fr-BE" sz="2400" dirty="0" smtClean="0">
                <a:cs typeface="Arial" charset="0"/>
              </a:rPr>
              <a:t>(CE</a:t>
            </a:r>
            <a:r>
              <a:rPr lang="fr-BE" sz="2400" dirty="0" smtClean="0">
                <a:cs typeface="Times New Roman" pitchFamily="18" charset="0"/>
              </a:rPr>
              <a:t>≠EE≠CO≠EO</a:t>
            </a:r>
            <a:r>
              <a:rPr lang="fr-BE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fr-BE" sz="2400" dirty="0" smtClean="0">
              <a:cs typeface="Arial" charset="0"/>
            </a:endParaRPr>
          </a:p>
          <a:p>
            <a:r>
              <a:rPr lang="fr-BE" sz="2800" dirty="0" smtClean="0">
                <a:cs typeface="Arial" charset="0"/>
              </a:rPr>
              <a:t>des savoirs limités </a:t>
            </a:r>
            <a:r>
              <a:rPr lang="fr-BE" sz="2400" dirty="0" smtClean="0">
                <a:cs typeface="Arial" charset="0"/>
              </a:rPr>
              <a:t>(pas de scénario d’évaluation)</a:t>
            </a:r>
          </a:p>
          <a:p>
            <a:r>
              <a:rPr lang="fr-BE" sz="2800" dirty="0" smtClean="0">
                <a:cs typeface="Arial" charset="0"/>
              </a:rPr>
              <a:t>des savoirs </a:t>
            </a:r>
            <a:r>
              <a:rPr lang="fr-BE" sz="2800" dirty="0" err="1" smtClean="0">
                <a:cs typeface="Arial" charset="0"/>
              </a:rPr>
              <a:t>itémisés</a:t>
            </a:r>
            <a:r>
              <a:rPr lang="fr-BE" sz="2800" dirty="0" smtClean="0">
                <a:cs typeface="Arial" charset="0"/>
              </a:rPr>
              <a:t> </a:t>
            </a:r>
            <a:r>
              <a:rPr lang="fr-BE" sz="2400" dirty="0" smtClean="0">
                <a:cs typeface="Arial" charset="0"/>
              </a:rPr>
              <a:t>(utilisation massive des QCM et des QROC)</a:t>
            </a:r>
            <a:endParaRPr lang="fr-BE" sz="24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6A0-EA59-4903-8B33-36FFA0EAD734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r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/>
          <a:lstStyle/>
          <a:p>
            <a:r>
              <a:rPr lang="fr-BE" dirty="0" smtClean="0">
                <a:solidFill>
                  <a:schemeClr val="accent1"/>
                </a:solidFill>
              </a:rPr>
              <a:t>f) L’imprécision</a:t>
            </a:r>
          </a:p>
        </p:txBody>
      </p:sp>
      <p:sp>
        <p:nvSpPr>
          <p:cNvPr id="6246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914400" y="1785938"/>
            <a:ext cx="7772400" cy="4572000"/>
          </a:xfrm>
        </p:spPr>
        <p:txBody>
          <a:bodyPr>
            <a:normAutofit lnSpcReduction="10000"/>
          </a:bodyPr>
          <a:lstStyle/>
          <a:p>
            <a:r>
              <a:rPr lang="fr-BE" dirty="0" smtClean="0"/>
              <a:t>Les évaluations actuelles aboutissent souvent à un profil global, totalisant, transversalement homogène (Coste, 2011)</a:t>
            </a:r>
          </a:p>
          <a:p>
            <a:pPr>
              <a:buFont typeface="Wingdings 2" pitchFamily="18" charset="2"/>
              <a:buNone/>
            </a:pPr>
            <a:r>
              <a:rPr lang="fr-BE" b="1" dirty="0" smtClean="0">
                <a:solidFill>
                  <a:srgbClr val="D5212E"/>
                </a:solidFill>
                <a:latin typeface="Arial" charset="0"/>
                <a:cs typeface="Arial" charset="0"/>
              </a:rPr>
              <a:t>→ </a:t>
            </a:r>
            <a:r>
              <a:rPr lang="fr-BE" b="1" dirty="0" smtClean="0">
                <a:solidFill>
                  <a:srgbClr val="D5212E"/>
                </a:solidFill>
                <a:cs typeface="Arial" charset="0"/>
              </a:rPr>
              <a:t>or</a:t>
            </a:r>
            <a:r>
              <a:rPr lang="fr-BE" dirty="0" smtClean="0">
                <a:cs typeface="Arial" charset="0"/>
              </a:rPr>
              <a:t>, c’est un leurre car l’apprenant A2 ou B2 n’existe pas !</a:t>
            </a:r>
          </a:p>
          <a:p>
            <a:pPr>
              <a:buFont typeface="Wingdings 2" pitchFamily="18" charset="2"/>
              <a:buNone/>
            </a:pPr>
            <a:endParaRPr lang="fr-BE" b="1" dirty="0" smtClean="0">
              <a:solidFill>
                <a:srgbClr val="D5212E"/>
              </a:solidFill>
              <a:latin typeface="Arial" charset="0"/>
              <a:cs typeface="Arial" charset="0"/>
            </a:endParaRPr>
          </a:p>
          <a:p>
            <a:r>
              <a:rPr lang="fr-BE" dirty="0" smtClean="0">
                <a:cs typeface="Arial" charset="0"/>
              </a:rPr>
              <a:t>Pourtant, les multiples descripteurs et critères qualitatifs du CECR pourraient permettre des différenciations plus fines mais le « sur mesure » est plus coûteux que le « prêt-à-porter » !</a:t>
            </a:r>
            <a:endParaRPr lang="fr-BE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3F5A37-7ADB-4DF1-8A10-17932A6AC888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080120"/>
          </a:xfrm>
        </p:spPr>
        <p:txBody>
          <a:bodyPr/>
          <a:lstStyle/>
          <a:p>
            <a:pPr algn="ctr"/>
            <a:r>
              <a:rPr lang="fr-BE" dirty="0" smtClean="0"/>
              <a:t>Renoncer à évaluer ?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441680"/>
          </a:xfrm>
        </p:spPr>
        <p:txBody>
          <a:bodyPr>
            <a:normAutofit fontScale="92500" lnSpcReduction="10000"/>
          </a:bodyPr>
          <a:lstStyle/>
          <a:p>
            <a:r>
              <a:rPr lang="fr-BE" dirty="0" smtClean="0"/>
              <a:t>Impossible car forte demande individuelle et institutionnelle </a:t>
            </a:r>
            <a:r>
              <a:rPr lang="fr-BE" dirty="0" smtClean="0">
                <a:solidFill>
                  <a:schemeClr val="accent1"/>
                </a:solidFill>
              </a:rPr>
              <a:t>…mais tenter de…</a:t>
            </a:r>
          </a:p>
          <a:p>
            <a:pPr>
              <a:buFont typeface="Wingdings 2" pitchFamily="18" charset="2"/>
              <a:buNone/>
            </a:pPr>
            <a:endParaRPr lang="fr-BE" dirty="0" smtClean="0"/>
          </a:p>
          <a:p>
            <a:pPr lvl="1">
              <a:buFont typeface="Wingdings" pitchFamily="2" charset="2"/>
              <a:buChar char="Ø"/>
            </a:pPr>
            <a:r>
              <a:rPr lang="fr-BE" dirty="0" smtClean="0"/>
              <a:t>Combiner standardisation et </a:t>
            </a:r>
            <a:r>
              <a:rPr lang="fr-BE" dirty="0" err="1" smtClean="0"/>
              <a:t>contextualisation</a:t>
            </a:r>
            <a:endParaRPr lang="fr-BE" dirty="0" smtClean="0"/>
          </a:p>
          <a:p>
            <a:pPr lvl="1">
              <a:buFont typeface="Wingdings" pitchFamily="2" charset="2"/>
              <a:buChar char="Ø"/>
            </a:pPr>
            <a:r>
              <a:rPr lang="fr-BE" dirty="0" smtClean="0"/>
              <a:t>Construire de véritables évaluations par tâches qui permettraient de valider des compétences en construction et en action</a:t>
            </a:r>
          </a:p>
          <a:p>
            <a:pPr lvl="1">
              <a:buFont typeface="Wingdings" pitchFamily="2" charset="2"/>
              <a:buChar char="Ø"/>
            </a:pPr>
            <a:r>
              <a:rPr lang="fr-BE" dirty="0" smtClean="0"/>
              <a:t>Donner les moyens aux enseignants d’opérer des choix dans un paysage pédagogique diversifié et de créer des évaluations adéquates à chaque contexte ainsi défini, mais aussi cohérentes par rapport à l’échelle de niveaux du CECRL!</a:t>
            </a:r>
          </a:p>
          <a:p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917848"/>
          </a:xfrm>
        </p:spPr>
        <p:txBody>
          <a:bodyPr>
            <a:normAutofit/>
          </a:bodyPr>
          <a:lstStyle/>
          <a:p>
            <a:pPr algn="ctr"/>
            <a:r>
              <a:rPr lang="fr-BE" dirty="0" smtClean="0"/>
              <a:t>Production écrite 				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fr-FR" dirty="0" smtClean="0"/>
          </a:p>
          <a:p>
            <a:pPr>
              <a:buNone/>
            </a:pPr>
            <a:r>
              <a:rPr lang="fr-FR" sz="3800" i="1" dirty="0" smtClean="0">
                <a:latin typeface="Calibri" pitchFamily="34" charset="0"/>
              </a:rPr>
              <a:t>En français, vous pensez être d’…</a:t>
            </a:r>
          </a:p>
          <a:p>
            <a:pPr>
              <a:buNone/>
            </a:pPr>
            <a:endParaRPr lang="fr-BE" sz="3800" dirty="0" smtClean="0">
              <a:latin typeface="Calibri" pitchFamily="34" charset="0"/>
            </a:endParaRPr>
          </a:p>
          <a:p>
            <a:pPr lvl="0"/>
            <a:r>
              <a:rPr lang="fr-FR" sz="3800" b="1" i="1" dirty="0" smtClean="0">
                <a:latin typeface="Calibri" pitchFamily="34" charset="0"/>
              </a:rPr>
              <a:t>un niveau élémentaire (A1-A2) : </a:t>
            </a:r>
            <a:r>
              <a:rPr lang="fr-FR" sz="3800" dirty="0" smtClean="0">
                <a:latin typeface="Calibri" pitchFamily="34" charset="0"/>
              </a:rPr>
              <a:t>écrivez un texte de 1 à 10 lignes dans lequel vous vous présentez.</a:t>
            </a:r>
            <a:endParaRPr lang="fr-BE" sz="3800" dirty="0" smtClean="0">
              <a:latin typeface="Calibri" pitchFamily="34" charset="0"/>
            </a:endParaRPr>
          </a:p>
          <a:p>
            <a:pPr lvl="0"/>
            <a:r>
              <a:rPr lang="fr-FR" sz="3800" b="1" i="1" dirty="0" smtClean="0">
                <a:latin typeface="Calibri" pitchFamily="34" charset="0"/>
              </a:rPr>
              <a:t>un niveau indépendant (B1-B2) </a:t>
            </a:r>
            <a:r>
              <a:rPr lang="fr-FR" sz="3800" dirty="0" smtClean="0">
                <a:latin typeface="Calibri" pitchFamily="34" charset="0"/>
              </a:rPr>
              <a:t>: écrivez un texte de 10 à 20 lignes dans lequel vous vous présentez et vous racontez votre arrivée à Liège : premières impressions, comparaison avec votre pays…</a:t>
            </a:r>
            <a:endParaRPr lang="fr-BE" sz="3800" dirty="0" smtClean="0">
              <a:latin typeface="Calibri" pitchFamily="34" charset="0"/>
            </a:endParaRPr>
          </a:p>
          <a:p>
            <a:pPr lvl="0"/>
            <a:r>
              <a:rPr lang="fr-FR" sz="3800" b="1" i="1" dirty="0" smtClean="0">
                <a:latin typeface="Calibri" pitchFamily="34" charset="0"/>
              </a:rPr>
              <a:t>un niveau expérimenté (C1-C2)</a:t>
            </a:r>
            <a:r>
              <a:rPr lang="fr-FR" sz="3800" dirty="0" smtClean="0">
                <a:latin typeface="Calibri" pitchFamily="34" charset="0"/>
              </a:rPr>
              <a:t>: écrivez un texte de 20 à 30 lignes dans lequel vous vous présentez, vous racontez votre arrivée à Liège, vos premières impressions. Ensuite, vous comparez avec votre pays et vous formulez vos attentes, vos projets et vos motivations par rapport à votre séjour dans cette ville.</a:t>
            </a:r>
            <a:endParaRPr lang="fr-BE" sz="3800" dirty="0" smtClean="0">
              <a:latin typeface="Calibri" pitchFamily="34" charset="0"/>
            </a:endParaRPr>
          </a:p>
          <a:p>
            <a:pPr>
              <a:buNone/>
            </a:pPr>
            <a:endParaRPr lang="fr-BE" sz="3800" b="1" dirty="0" smtClean="0">
              <a:latin typeface="Calibri" pitchFamily="34" charset="0"/>
            </a:endParaRPr>
          </a:p>
          <a:p>
            <a:pPr>
              <a:buNone/>
            </a:pPr>
            <a:r>
              <a:rPr lang="fr-BE" sz="3800" b="1" dirty="0" smtClean="0">
                <a:latin typeface="Calibri" pitchFamily="34" charset="0"/>
              </a:rPr>
              <a:t>Attention</a:t>
            </a:r>
            <a:r>
              <a:rPr lang="fr-BE" sz="3800" dirty="0" smtClean="0">
                <a:latin typeface="Calibri" pitchFamily="34" charset="0"/>
              </a:rPr>
              <a:t> : utilisez dans votre texte </a:t>
            </a:r>
            <a:r>
              <a:rPr lang="fr-BE" sz="3800" u="sng" dirty="0" smtClean="0">
                <a:latin typeface="Calibri" pitchFamily="34" charset="0"/>
              </a:rPr>
              <a:t>toutes vos compétences en français</a:t>
            </a:r>
            <a:r>
              <a:rPr lang="fr-BE" sz="3800" dirty="0" smtClean="0">
                <a:latin typeface="Calibri" pitchFamily="34" charset="0"/>
              </a:rPr>
              <a:t>.</a:t>
            </a:r>
          </a:p>
          <a:p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/>
          <a:lstStyle/>
          <a:p>
            <a:pPr algn="ctr"/>
            <a:r>
              <a:rPr lang="fr-BE" dirty="0" smtClean="0"/>
              <a:t>Critères d’évaluation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37321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fr-BE" dirty="0" smtClean="0"/>
          </a:p>
          <a:p>
            <a:r>
              <a:rPr lang="fr-BE" sz="9600" dirty="0" smtClean="0"/>
              <a:t> 1. Contenu </a:t>
            </a:r>
            <a:r>
              <a:rPr lang="fr-BE" sz="9600" dirty="0" smtClean="0"/>
              <a:t>? (adéquation au sujet + actes de parole)</a:t>
            </a:r>
            <a:endParaRPr lang="fr-BE" sz="9600" dirty="0" smtClean="0"/>
          </a:p>
          <a:p>
            <a:r>
              <a:rPr lang="fr-FR" sz="9600" dirty="0" smtClean="0"/>
              <a:t>2. </a:t>
            </a:r>
            <a:r>
              <a:rPr lang="fr-FR" sz="9600" dirty="0" smtClean="0"/>
              <a:t>Lexique</a:t>
            </a:r>
            <a:endParaRPr lang="fr-BE" sz="9600" dirty="0" smtClean="0"/>
          </a:p>
          <a:p>
            <a:pPr lvl="1"/>
            <a:r>
              <a:rPr lang="fr-FR" sz="9400" dirty="0" smtClean="0"/>
              <a:t>Vocabulaire adéquat et varié </a:t>
            </a:r>
            <a:endParaRPr lang="fr-BE" sz="9400" dirty="0" smtClean="0"/>
          </a:p>
          <a:p>
            <a:pPr lvl="1"/>
            <a:r>
              <a:rPr lang="fr-FR" sz="9400" dirty="0" smtClean="0"/>
              <a:t>Vocabulaire adéquat et suffisant </a:t>
            </a:r>
          </a:p>
          <a:p>
            <a:pPr lvl="1"/>
            <a:r>
              <a:rPr lang="fr-FR" sz="9400" dirty="0" smtClean="0"/>
              <a:t>Vocabulaire limité ou inadéquat </a:t>
            </a:r>
            <a:endParaRPr lang="fr-BE" sz="9600" dirty="0" smtClean="0"/>
          </a:p>
          <a:p>
            <a:r>
              <a:rPr lang="fr-FR" sz="9600" dirty="0" smtClean="0"/>
              <a:t>3. Grammaire </a:t>
            </a:r>
            <a:r>
              <a:rPr lang="fr-FR" sz="9600" dirty="0" smtClean="0"/>
              <a:t>(continuum mais passages à repérer) </a:t>
            </a:r>
            <a:endParaRPr lang="fr-BE" sz="9600" dirty="0" smtClean="0"/>
          </a:p>
          <a:p>
            <a:pPr lvl="1"/>
            <a:r>
              <a:rPr lang="fr-FR" sz="9400" dirty="0" smtClean="0"/>
              <a:t>Peu </a:t>
            </a:r>
            <a:r>
              <a:rPr lang="fr-FR" sz="9400" dirty="0" smtClean="0"/>
              <a:t>d’erreurs </a:t>
            </a:r>
            <a:endParaRPr lang="fr-BE" sz="9400" dirty="0" smtClean="0"/>
          </a:p>
          <a:p>
            <a:pPr lvl="1"/>
            <a:r>
              <a:rPr lang="fr-FR" sz="9400" dirty="0" smtClean="0"/>
              <a:t>Quelques erreurs qui ne nuisent pas à la compréhension globale </a:t>
            </a:r>
            <a:endParaRPr lang="fr-BE" sz="9400" dirty="0" smtClean="0"/>
          </a:p>
          <a:p>
            <a:pPr lvl="1"/>
            <a:r>
              <a:rPr lang="fr-FR" sz="9400" dirty="0" smtClean="0"/>
              <a:t>Erreurs mineures ou graves qui nuisent à la compréhension de certains passages </a:t>
            </a:r>
            <a:endParaRPr lang="fr-BE" sz="9400" dirty="0" smtClean="0"/>
          </a:p>
          <a:p>
            <a:pPr lvl="1"/>
            <a:r>
              <a:rPr lang="fr-FR" sz="9400" dirty="0" smtClean="0"/>
              <a:t>Erreurs graves qui rendent le message incompréhensible </a:t>
            </a:r>
            <a:endParaRPr lang="fr-FR" sz="9400" dirty="0" smtClean="0"/>
          </a:p>
          <a:p>
            <a:r>
              <a:rPr lang="fr-FR" sz="9600" dirty="0" smtClean="0"/>
              <a:t>4. Eléments de structuration (intra et inter-phrastiques)</a:t>
            </a:r>
            <a:r>
              <a:rPr lang="fr-BE" sz="9600" dirty="0" smtClean="0"/>
              <a:t> </a:t>
            </a:r>
          </a:p>
          <a:p>
            <a:pPr>
              <a:buNone/>
            </a:pPr>
            <a:r>
              <a:rPr lang="en-GB" dirty="0" smtClean="0"/>
              <a:t>  </a:t>
            </a:r>
            <a:endParaRPr lang="fr-BE" dirty="0" smtClean="0"/>
          </a:p>
          <a:p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100" y="476672"/>
            <a:ext cx="7499350" cy="792088"/>
          </a:xfrm>
        </p:spPr>
        <p:txBody>
          <a:bodyPr/>
          <a:lstStyle/>
          <a:p>
            <a:pPr algn="ctr">
              <a:defRPr/>
            </a:pPr>
            <a:r>
              <a:rPr lang="fr-BE" dirty="0" smtClean="0"/>
              <a:t>Sujets d’expression écrite</a:t>
            </a:r>
            <a:endParaRPr lang="fr-BE" dirty="0"/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35100" y="1268413"/>
            <a:ext cx="7499350" cy="1800225"/>
          </a:xfrm>
          <a:noFill/>
        </p:spPr>
      </p:pic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3429000"/>
            <a:ext cx="706120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Critères pour le niveau B1</a:t>
            </a:r>
            <a:endParaRPr lang="fr-BE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20888"/>
            <a:ext cx="7776863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7992888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fr-BE" dirty="0" smtClean="0"/>
              <a:t>Test francophone de langue française</a:t>
            </a:r>
            <a:endParaRPr lang="fr-BE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7200800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69776"/>
          </a:xfrm>
        </p:spPr>
        <p:txBody>
          <a:bodyPr>
            <a:normAutofit fontScale="90000"/>
          </a:bodyPr>
          <a:lstStyle/>
          <a:p>
            <a:endParaRPr lang="fr-BE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204864"/>
            <a:ext cx="756084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in">
  <a:themeElements>
    <a:clrScheme name="Urbai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i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i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339</TotalTime>
  <Words>817</Words>
  <Application>Microsoft Office PowerPoint</Application>
  <PresentationFormat>Affichage à l'écran (4:3)</PresentationFormat>
  <Paragraphs>198</Paragraphs>
  <Slides>24</Slides>
  <Notes>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Urbain</vt:lpstr>
      <vt:lpstr>L’évaluation linguistique dans une pédagogie différenciée Journée d’études ULB – 30/01/2014</vt:lpstr>
      <vt:lpstr>Test de positionnement</vt:lpstr>
      <vt:lpstr>Production écrite     </vt:lpstr>
      <vt:lpstr>Critères d’évaluation</vt:lpstr>
      <vt:lpstr>Sujets d’expression écrite</vt:lpstr>
      <vt:lpstr>Critères pour le niveau B1</vt:lpstr>
      <vt:lpstr>Diapositive 7</vt:lpstr>
      <vt:lpstr>Test francophone de langue française</vt:lpstr>
      <vt:lpstr>Diapositive 9</vt:lpstr>
      <vt:lpstr>Diapositive 10</vt:lpstr>
      <vt:lpstr>Test d’évaluation finale</vt:lpstr>
      <vt:lpstr>Diapositive 12</vt:lpstr>
      <vt:lpstr>Diapositive 13</vt:lpstr>
      <vt:lpstr>Les pièges de l’évaluation</vt:lpstr>
      <vt:lpstr>a) La standardisation</vt:lpstr>
      <vt:lpstr>b) L’instrumentalisation</vt:lpstr>
      <vt:lpstr>c) La mesure quantifiable</vt:lpstr>
      <vt:lpstr>d) La simplification (1)</vt:lpstr>
      <vt:lpstr>d) La simplification (2)</vt:lpstr>
      <vt:lpstr>e) L’atomisation (1)</vt:lpstr>
      <vt:lpstr>e) L’atomisation (3)</vt:lpstr>
      <vt:lpstr>f) L’imprécision</vt:lpstr>
      <vt:lpstr>Renoncer à évaluer ?</vt:lpstr>
      <vt:lpstr>Diapositive 24</vt:lpstr>
    </vt:vector>
  </TitlesOfParts>
  <Company>ULg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Enseigner la grammaire en FLE : pourquoi et comment ?</dc:title>
  <dc:creator>ISLV</dc:creator>
  <cp:lastModifiedBy>ISLV</cp:lastModifiedBy>
  <cp:revision>67</cp:revision>
  <dcterms:created xsi:type="dcterms:W3CDTF">2012-04-16T13:56:03Z</dcterms:created>
  <dcterms:modified xsi:type="dcterms:W3CDTF">2014-01-29T13:40:55Z</dcterms:modified>
</cp:coreProperties>
</file>