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1" r:id="rId2"/>
    <p:sldId id="299" r:id="rId3"/>
    <p:sldId id="313" r:id="rId4"/>
    <p:sldId id="314" r:id="rId5"/>
    <p:sldId id="315" r:id="rId6"/>
    <p:sldId id="268" r:id="rId7"/>
    <p:sldId id="271" r:id="rId8"/>
    <p:sldId id="300" r:id="rId9"/>
    <p:sldId id="303" r:id="rId10"/>
    <p:sldId id="269" r:id="rId11"/>
    <p:sldId id="301" r:id="rId12"/>
    <p:sldId id="270" r:id="rId13"/>
    <p:sldId id="263" r:id="rId14"/>
    <p:sldId id="312" r:id="rId15"/>
    <p:sldId id="316" r:id="rId16"/>
    <p:sldId id="317" r:id="rId17"/>
    <p:sldId id="298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29" autoAdjust="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E19E-124E-4F88-AA62-E6C5EA44A9CE}" type="datetimeFigureOut">
              <a:rPr lang="fr-BE" smtClean="0"/>
              <a:pPr/>
              <a:t>29/01/2014</a:t>
            </a:fld>
            <a:endParaRPr lang="fr-BE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E8124-E962-45C3-B42E-338FE6F4D9EF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3174303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8124-E962-45C3-B42E-338FE6F4D9EF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678897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8124-E962-45C3-B42E-338FE6F4D9EF}" type="slidenum">
              <a:rPr lang="fr-BE" smtClean="0"/>
              <a:pPr/>
              <a:t>17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99818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34348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30601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2804200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n au-dessus, titre et con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269" t="20290" r="13968" b="25948"/>
          <a:stretch>
            <a:fillRect/>
          </a:stretch>
        </p:blipFill>
        <p:spPr bwMode="auto">
          <a:xfrm>
            <a:off x="18742" y="6580188"/>
            <a:ext cx="9144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 userDrawn="1"/>
        </p:nvSpPr>
        <p:spPr>
          <a:xfrm>
            <a:off x="-9525" y="6543675"/>
            <a:ext cx="22288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Université de Mons</a:t>
            </a:r>
            <a:endParaRPr lang="fr-BE" sz="16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>
            <a:lvl1pPr>
              <a:buFontTx/>
              <a:buNone/>
              <a:defRPr kumimoji="0" lang="fr-FR" sz="3200" b="0" i="0" u="none" strike="noStrike" kern="1200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defRPr>
            </a:lvl1pPr>
            <a:lvl2pPr marL="180975" indent="-180975">
              <a:buClr>
                <a:srgbClr val="00ABCC"/>
              </a:buClr>
              <a:buFont typeface="Wingdings" pitchFamily="2" charset="2"/>
              <a:buChar char="§"/>
              <a:defRPr kumimoji="0" lang="fr-FR" sz="24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defRPr>
            </a:lvl2pPr>
            <a:lvl3pPr marL="447675" indent="-180975">
              <a:buClr>
                <a:srgbClr val="C44C4C"/>
              </a:buClr>
              <a:buFont typeface="Wingdings" pitchFamily="2" charset="2"/>
              <a:buChar char="§"/>
              <a:defRPr kumimoji="0" lang="fr-FR" sz="20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defRPr>
            </a:lvl3pPr>
            <a:lvl4pPr marL="714375" indent="-180975">
              <a:buClr>
                <a:schemeClr val="bg1">
                  <a:lumMod val="65000"/>
                </a:schemeClr>
              </a:buClr>
              <a:buFont typeface="Wingdings" pitchFamily="2" charset="2"/>
              <a:buChar char="§"/>
              <a:defRPr sz="1800"/>
            </a:lvl4pPr>
            <a:lvl5pPr marL="990600" indent="-171450"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08912" cy="744565"/>
          </a:xfrm>
        </p:spPr>
        <p:txBody>
          <a:bodyPr>
            <a:no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7" name="Espace réservé du texte 22"/>
          <p:cNvSpPr>
            <a:spLocks noGrp="1"/>
          </p:cNvSpPr>
          <p:nvPr>
            <p:ph type="body" sz="quarter" idx="15"/>
          </p:nvPr>
        </p:nvSpPr>
        <p:spPr>
          <a:xfrm>
            <a:off x="0" y="0"/>
            <a:ext cx="9144000" cy="228600"/>
          </a:xfrm>
        </p:spPr>
        <p:txBody>
          <a:bodyPr>
            <a:noAutofit/>
          </a:bodyPr>
          <a:lstStyle>
            <a:lvl1pPr algn="ctr">
              <a:buNone/>
              <a:defRPr sz="1200" cap="small" baseline="0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652120" y="6601759"/>
            <a:ext cx="3320008" cy="25624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263369" cy="8931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20581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217879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3530966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65106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407279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77323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367886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81269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385023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20B32-064F-453B-B144-86F284B75082}" type="slidenum">
              <a:rPr lang="fr-BE" smtClean="0"/>
              <a:pPr/>
              <a:t>‹nr.›</a:t>
            </a:fld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56554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kuleuven-kulak.be/mediatic/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b="1" dirty="0"/>
          </a:p>
          <a:p>
            <a:pPr algn="ctr"/>
            <a:r>
              <a:rPr lang="en-US" b="1" dirty="0" smtClean="0"/>
              <a:t>C.A.L.L.</a:t>
            </a:r>
          </a:p>
          <a:p>
            <a:pPr algn="ctr"/>
            <a:r>
              <a:rPr lang="en-US" b="1" dirty="0"/>
              <a:t>i</a:t>
            </a:r>
            <a:r>
              <a:rPr lang="en-US" b="1" dirty="0" smtClean="0"/>
              <a:t>n and outside the language class</a:t>
            </a:r>
          </a:p>
          <a:p>
            <a:pPr algn="ctr"/>
            <a:endParaRPr lang="en-US" b="1" dirty="0" smtClean="0"/>
          </a:p>
          <a:p>
            <a:pPr algn="ctr"/>
            <a:r>
              <a:rPr lang="fr-BE" sz="2400" dirty="0" smtClean="0"/>
              <a:t>Viviane </a:t>
            </a:r>
            <a:r>
              <a:rPr lang="fr-BE" sz="2400" dirty="0"/>
              <a:t>Grisez </a:t>
            </a:r>
            <a:r>
              <a:rPr lang="fr-BE" sz="2400" dirty="0" smtClean="0"/>
              <a:t>, </a:t>
            </a:r>
            <a:r>
              <a:rPr lang="fr-BE" sz="2400" dirty="0" err="1" smtClean="0"/>
              <a:t>University</a:t>
            </a:r>
            <a:r>
              <a:rPr lang="fr-BE" sz="2400" dirty="0" smtClean="0"/>
              <a:t> of MONS,  </a:t>
            </a:r>
            <a:r>
              <a:rPr lang="fr-BE" sz="2400" dirty="0" err="1" smtClean="0"/>
              <a:t>Belgium</a:t>
            </a:r>
            <a:endParaRPr lang="en-GB" sz="24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>
          <a:xfrm>
            <a:off x="5436096" y="6601759"/>
            <a:ext cx="3536032" cy="256241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 Viviane GRISEZ   |    Centre de Langues Vivantes</a:t>
            </a:r>
            <a:endParaRPr lang="fr-BE" dirty="0"/>
          </a:p>
        </p:txBody>
      </p:sp>
      <p:pic>
        <p:nvPicPr>
          <p:cNvPr id="6" name="Picture 2" descr="Z:\Administration\CLV\COBALT et Franel\mascotteFranel\franel_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1797175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79378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0455" y="2765269"/>
            <a:ext cx="8229600" cy="406531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400" dirty="0" smtClean="0"/>
              <a:t>Completely FREE</a:t>
            </a:r>
          </a:p>
          <a:p>
            <a:pPr>
              <a:buFontTx/>
              <a:buChar char="-"/>
            </a:pPr>
            <a:r>
              <a:rPr lang="en-GB" sz="2400" dirty="0" smtClean="0"/>
              <a:t>Attractive and user-friendly</a:t>
            </a:r>
          </a:p>
          <a:p>
            <a:pPr>
              <a:buFontTx/>
              <a:buChar char="-"/>
            </a:pPr>
            <a:r>
              <a:rPr lang="en-GB" sz="2400" dirty="0" smtClean="0"/>
              <a:t>Registration as </a:t>
            </a:r>
            <a:r>
              <a:rPr lang="en-GB" sz="2400" dirty="0"/>
              <a:t>i</a:t>
            </a:r>
            <a:r>
              <a:rPr lang="en-GB" sz="2400" dirty="0" smtClean="0"/>
              <a:t>ndividual learner or class group</a:t>
            </a:r>
          </a:p>
          <a:p>
            <a:pPr>
              <a:buFontTx/>
              <a:buChar char="-"/>
            </a:pPr>
            <a:r>
              <a:rPr lang="en-GB" sz="2400" dirty="0" smtClean="0"/>
              <a:t>Input: authentic and semi-authentic video material</a:t>
            </a:r>
          </a:p>
          <a:p>
            <a:pPr>
              <a:buFontTx/>
              <a:buChar char="-"/>
            </a:pPr>
            <a:r>
              <a:rPr lang="en-GB" sz="2400" dirty="0" smtClean="0"/>
              <a:t>Focus on receptive and productive language tasks</a:t>
            </a:r>
          </a:p>
          <a:p>
            <a:pPr>
              <a:buFontTx/>
              <a:buChar char="-"/>
            </a:pPr>
            <a:r>
              <a:rPr lang="en-GB" sz="2400" dirty="0" smtClean="0"/>
              <a:t>Task-based activities</a:t>
            </a:r>
          </a:p>
          <a:p>
            <a:pPr marL="0" indent="0"/>
            <a:endParaRPr lang="fr-FR" sz="2400" dirty="0" smtClean="0"/>
          </a:p>
          <a:p>
            <a:pPr marL="457200" indent="-457200">
              <a:buFontTx/>
              <a:buChar char="-"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FRANEL</a:t>
            </a:r>
            <a:br>
              <a:rPr lang="fr-FR" dirty="0" smtClean="0"/>
            </a:br>
            <a:r>
              <a:rPr lang="fr-FR" dirty="0" smtClean="0"/>
              <a:t>The </a:t>
            </a:r>
            <a:r>
              <a:rPr lang="fr-FR" dirty="0"/>
              <a:t>online </a:t>
            </a:r>
            <a:r>
              <a:rPr lang="fr-FR" dirty="0" err="1"/>
              <a:t>learning</a:t>
            </a:r>
            <a:r>
              <a:rPr lang="fr-FR" dirty="0"/>
              <a:t>  </a:t>
            </a:r>
            <a:r>
              <a:rPr lang="fr-FR" dirty="0" err="1" smtClean="0"/>
              <a:t>environment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6" name="Picture 2" descr="Z:\Administration\CLV\COBALT et Franel\mascotteFranel\franel_transpar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140968"/>
            <a:ext cx="1347735" cy="118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560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GB" sz="2400" dirty="0"/>
          </a:p>
          <a:p>
            <a:pPr>
              <a:buFontTx/>
              <a:buChar char="-"/>
            </a:pPr>
            <a:r>
              <a:rPr lang="en-GB" sz="2400" dirty="0"/>
              <a:t>Authentic and semi-authentic documents</a:t>
            </a:r>
          </a:p>
          <a:p>
            <a:pPr>
              <a:buFontTx/>
              <a:buChar char="-"/>
            </a:pPr>
            <a:endParaRPr lang="en-GB" sz="2400" dirty="0"/>
          </a:p>
          <a:p>
            <a:pPr marL="457200" lvl="1" indent="-101600">
              <a:buFontTx/>
              <a:buChar char="-"/>
            </a:pPr>
            <a:r>
              <a:rPr lang="en-GB" sz="1800" dirty="0"/>
              <a:t>Documentaries from regional television channels (</a:t>
            </a:r>
            <a:r>
              <a:rPr lang="en-GB" sz="1800" dirty="0" err="1"/>
              <a:t>wtv</a:t>
            </a:r>
            <a:r>
              <a:rPr lang="en-GB" sz="1800" dirty="0"/>
              <a:t>, </a:t>
            </a:r>
            <a:r>
              <a:rPr lang="en-GB" sz="1800" dirty="0" err="1"/>
              <a:t>notélé</a:t>
            </a:r>
            <a:r>
              <a:rPr lang="en-GB" sz="1800" dirty="0"/>
              <a:t> and </a:t>
            </a:r>
            <a:r>
              <a:rPr lang="en-GB" sz="1800" dirty="0" err="1"/>
              <a:t>wéo</a:t>
            </a:r>
            <a:r>
              <a:rPr lang="en-GB" sz="1800" dirty="0"/>
              <a:t>)</a:t>
            </a:r>
            <a:br>
              <a:rPr lang="en-GB" sz="1800" dirty="0"/>
            </a:br>
            <a:r>
              <a:rPr lang="en-GB" sz="1800" dirty="0"/>
              <a:t>   Available on </a:t>
            </a:r>
            <a:r>
              <a:rPr lang="en-GB" sz="1800" dirty="0">
                <a:hlinkClick r:id="rId2"/>
              </a:rPr>
              <a:t>http://kuleuven-kulak.be/mediatic</a:t>
            </a:r>
            <a:r>
              <a:rPr lang="en-GB" sz="1800" dirty="0" smtClean="0">
                <a:hlinkClick r:id="rId2"/>
              </a:rPr>
              <a:t>/</a:t>
            </a:r>
            <a:endParaRPr lang="en-GB" sz="1800" dirty="0" smtClean="0"/>
          </a:p>
          <a:p>
            <a:pPr marL="355600" lvl="1" indent="0">
              <a:buNone/>
            </a:pPr>
            <a:endParaRPr lang="en-GB" sz="1800" dirty="0"/>
          </a:p>
          <a:p>
            <a:pPr marL="457200" lvl="1" indent="-101600">
              <a:buFontTx/>
              <a:buChar char="-"/>
            </a:pPr>
            <a:r>
              <a:rPr lang="en-GB" sz="1800" dirty="0"/>
              <a:t> Self-made </a:t>
            </a:r>
            <a:r>
              <a:rPr lang="en-GB" sz="1800" dirty="0" smtClean="0"/>
              <a:t>video clips </a:t>
            </a:r>
            <a:r>
              <a:rPr lang="en-GB" sz="1800" dirty="0"/>
              <a:t>in collaboration with Higher Schools of Dramatic Art (professional actors/ prospective professional actors)</a:t>
            </a:r>
          </a:p>
          <a:p>
            <a:pPr marL="0" indent="0"/>
            <a:endParaRPr lang="fr-FR" sz="2400" dirty="0" smtClean="0"/>
          </a:p>
          <a:p>
            <a:pPr marL="457200" indent="-457200">
              <a:buFontTx/>
              <a:buChar char="-"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online </a:t>
            </a:r>
            <a:r>
              <a:rPr lang="fr-FR" dirty="0" err="1"/>
              <a:t>learning</a:t>
            </a:r>
            <a:r>
              <a:rPr lang="fr-FR" dirty="0"/>
              <a:t>  </a:t>
            </a:r>
            <a:r>
              <a:rPr lang="fr-FR" dirty="0" err="1"/>
              <a:t>environment</a:t>
            </a:r>
            <a:r>
              <a:rPr lang="fr-FR" dirty="0"/>
              <a:t> FRANEL</a:t>
            </a:r>
            <a:br>
              <a:rPr lang="fr-FR" dirty="0"/>
            </a:b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6" name="Picture 2" descr="Z:\Administration\CLV\COBALT et Franel\mascotteFranel\franel_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140968"/>
            <a:ext cx="1347735" cy="118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90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/>
            <a:r>
              <a:rPr lang="en-GB" sz="4000" dirty="0" smtClean="0"/>
              <a:t>Authentic/semi-authentic videos </a:t>
            </a:r>
          </a:p>
          <a:p>
            <a:pPr>
              <a:buFontTx/>
              <a:buChar char="-"/>
            </a:pPr>
            <a:endParaRPr lang="en-GB" sz="2400" dirty="0" smtClean="0"/>
          </a:p>
          <a:p>
            <a:pPr>
              <a:buFontTx/>
              <a:buChar char="-"/>
            </a:pPr>
            <a:r>
              <a:rPr lang="en-GB" sz="2400" i="1" dirty="0" smtClean="0"/>
              <a:t>The </a:t>
            </a:r>
            <a:r>
              <a:rPr lang="en-GB" sz="2400" i="1" dirty="0"/>
              <a:t>great value of video lies in its </a:t>
            </a:r>
            <a:r>
              <a:rPr lang="en-GB" sz="2400" b="1" i="1" dirty="0"/>
              <a:t>combination</a:t>
            </a:r>
            <a:r>
              <a:rPr lang="en-GB" sz="2400" i="1" dirty="0"/>
              <a:t> of sounds, images, and </a:t>
            </a:r>
            <a:r>
              <a:rPr lang="en-GB" sz="2400" b="1" i="1" dirty="0"/>
              <a:t>sometimes text</a:t>
            </a:r>
            <a:r>
              <a:rPr lang="en-GB" sz="2400" i="1" dirty="0"/>
              <a:t> (in the form of subtitles), together with the socio-cultural information about </a:t>
            </a:r>
            <a:r>
              <a:rPr lang="en-GB" sz="2400" b="1" i="1" dirty="0"/>
              <a:t>habits, traditions, culture</a:t>
            </a:r>
            <a:r>
              <a:rPr lang="en-GB" sz="2400" i="1" dirty="0"/>
              <a:t>, etc. All this makes it a very comprehensible tool for teaching vocabulary to foreign language students</a:t>
            </a:r>
            <a:r>
              <a:rPr lang="en-GB" sz="2400" i="1" dirty="0" smtClean="0"/>
              <a:t>.(Sherman, 2003)</a:t>
            </a:r>
          </a:p>
          <a:p>
            <a:pPr>
              <a:buFontTx/>
              <a:buChar char="-"/>
            </a:pPr>
            <a:endParaRPr lang="en-GB" sz="3400" i="1" dirty="0" smtClean="0"/>
          </a:p>
          <a:p>
            <a:pPr marL="0" indent="0"/>
            <a:r>
              <a:rPr lang="en-GB" sz="3400" i="1" dirty="0" smtClean="0"/>
              <a:t>		Subjects chosen for FRANEL</a:t>
            </a:r>
          </a:p>
          <a:p>
            <a:pPr>
              <a:buFontTx/>
              <a:buChar char="-"/>
            </a:pPr>
            <a:endParaRPr lang="en-GB" sz="2400" i="1" dirty="0" smtClean="0"/>
          </a:p>
          <a:p>
            <a:pPr marL="358775" lvl="1">
              <a:buFontTx/>
              <a:buChar char="-"/>
            </a:pPr>
            <a:r>
              <a:rPr lang="en-GB" sz="2800" dirty="0" smtClean="0"/>
              <a:t>Everyday life across the border</a:t>
            </a:r>
          </a:p>
          <a:p>
            <a:pPr marL="358775" lvl="1">
              <a:buFontTx/>
              <a:buChar char="-"/>
            </a:pPr>
            <a:r>
              <a:rPr lang="en-GB" sz="2800" dirty="0" smtClean="0"/>
              <a:t>Our neighbour’s area whose language is learnt</a:t>
            </a:r>
          </a:p>
          <a:p>
            <a:pPr marL="358775" lvl="1">
              <a:buFontTx/>
              <a:buChar char="-"/>
            </a:pPr>
            <a:r>
              <a:rPr lang="en-GB" sz="2800" dirty="0" smtClean="0"/>
              <a:t>Current affairs</a:t>
            </a:r>
            <a:br>
              <a:rPr lang="en-GB" sz="2800" dirty="0" smtClean="0"/>
            </a:br>
            <a:r>
              <a:rPr lang="en-GB" sz="2800" dirty="0" smtClean="0"/>
              <a:t>	 </a:t>
            </a:r>
          </a:p>
          <a:p>
            <a:pPr marL="177800" lvl="1" indent="0">
              <a:buNone/>
            </a:pPr>
            <a:r>
              <a:rPr lang="fr-FR" sz="1600" dirty="0" smtClean="0"/>
              <a:t/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Franel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181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sz="176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8" name="Espace réservé du contenu 7" descr="Capture d’écra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92696"/>
            <a:ext cx="5972716" cy="5544000"/>
          </a:xfr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17451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nl-BE" dirty="0"/>
          </a:p>
          <a:p>
            <a:r>
              <a:rPr lang="en-US" dirty="0"/>
              <a:t> </a:t>
            </a:r>
            <a:r>
              <a:rPr lang="nl-BE" dirty="0" smtClean="0"/>
              <a:t>				   </a:t>
            </a:r>
            <a:r>
              <a:rPr lang="en-US" sz="1900" dirty="0" smtClean="0"/>
              <a:t>FACE </a:t>
            </a:r>
            <a:r>
              <a:rPr lang="en-US" sz="1900" dirty="0"/>
              <a:t>TO FACE learning</a:t>
            </a:r>
            <a:endParaRPr lang="nl-BE" sz="1900" dirty="0"/>
          </a:p>
          <a:p>
            <a:r>
              <a:rPr lang="en-US" sz="1900" dirty="0"/>
              <a:t> </a:t>
            </a:r>
            <a:endParaRPr lang="nl-BE" sz="1900" dirty="0"/>
          </a:p>
          <a:p>
            <a:r>
              <a:rPr lang="en-US" sz="1900" dirty="0"/>
              <a:t> </a:t>
            </a:r>
            <a:endParaRPr lang="nl-BE" sz="1900" dirty="0"/>
          </a:p>
          <a:p>
            <a:r>
              <a:rPr lang="en-US" sz="1900" dirty="0"/>
              <a:t> </a:t>
            </a:r>
            <a:endParaRPr lang="nl-BE" sz="1900" dirty="0"/>
          </a:p>
          <a:p>
            <a:r>
              <a:rPr lang="en-US" sz="1900" dirty="0" smtClean="0"/>
              <a:t>                                      LAB </a:t>
            </a:r>
            <a:r>
              <a:rPr lang="en-US" sz="1900" dirty="0"/>
              <a:t>WORK </a:t>
            </a:r>
            <a:r>
              <a:rPr lang="en-US" sz="1900" dirty="0" smtClean="0"/>
              <a:t> </a:t>
            </a:r>
          </a:p>
          <a:p>
            <a:r>
              <a:rPr lang="en-US" sz="1900" dirty="0" smtClean="0"/>
              <a:t>                          DISTANCE Learning </a:t>
            </a:r>
            <a:r>
              <a:rPr lang="en-US" sz="1900" dirty="0"/>
              <a:t>	</a:t>
            </a:r>
            <a:r>
              <a:rPr lang="en-US" sz="1900" dirty="0" smtClean="0"/>
              <a:t>	 </a:t>
            </a:r>
            <a:r>
              <a:rPr lang="en-US" sz="1900" dirty="0"/>
              <a:t>REAL-WORLD Learning</a:t>
            </a:r>
            <a:endParaRPr lang="nl-BE" sz="1900" dirty="0"/>
          </a:p>
          <a:p>
            <a:endParaRPr lang="fr-BE" sz="19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Using</a:t>
            </a:r>
            <a:r>
              <a:rPr lang="fr-BE" dirty="0" smtClean="0"/>
              <a:t> TBLT </a:t>
            </a:r>
            <a:r>
              <a:rPr lang="fr-BE" dirty="0" smtClean="0"/>
              <a:t>in</a:t>
            </a:r>
            <a:r>
              <a:rPr lang="fr-BE" dirty="0" smtClean="0"/>
              <a:t> </a:t>
            </a:r>
            <a:r>
              <a:rPr lang="fr-BE" dirty="0" err="1" smtClean="0"/>
              <a:t>blended</a:t>
            </a:r>
            <a:r>
              <a:rPr lang="fr-BE" dirty="0" smtClean="0"/>
              <a:t> </a:t>
            </a:r>
            <a:r>
              <a:rPr lang="fr-BE" dirty="0" err="1" smtClean="0"/>
              <a:t>learning</a:t>
            </a:r>
            <a:r>
              <a:rPr lang="fr-BE" dirty="0" smtClean="0"/>
              <a:t> 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in </a:t>
            </a:r>
            <a:r>
              <a:rPr lang="fr-BE" dirty="0" smtClean="0"/>
              <a:t>and </a:t>
            </a:r>
            <a:r>
              <a:rPr lang="fr-BE" dirty="0" err="1" smtClean="0"/>
              <a:t>outside</a:t>
            </a:r>
            <a:r>
              <a:rPr lang="fr-BE" dirty="0" smtClean="0"/>
              <a:t> the </a:t>
            </a:r>
            <a:r>
              <a:rPr lang="fr-BE" dirty="0" err="1" smtClean="0"/>
              <a:t>classroom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16" name="PIJL-RECHTS 15"/>
          <p:cNvSpPr/>
          <p:nvPr/>
        </p:nvSpPr>
        <p:spPr>
          <a:xfrm>
            <a:off x="4071934" y="44291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PIJL-OMLAAG 16"/>
          <p:cNvSpPr/>
          <p:nvPr/>
        </p:nvSpPr>
        <p:spPr>
          <a:xfrm>
            <a:off x="2857488" y="32146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PIJL-OMLAAG 17"/>
          <p:cNvSpPr/>
          <p:nvPr/>
        </p:nvSpPr>
        <p:spPr>
          <a:xfrm>
            <a:off x="5857884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393816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nl-BE" dirty="0" err="1" smtClean="0"/>
              <a:t>semi-authentic</a:t>
            </a:r>
            <a:r>
              <a:rPr lang="nl-BE" dirty="0" smtClean="0"/>
              <a:t> video </a:t>
            </a:r>
            <a:r>
              <a:rPr lang="nl-BE" dirty="0" err="1" smtClean="0"/>
              <a:t>material</a:t>
            </a:r>
            <a:endParaRPr lang="nl-BE" dirty="0" smtClean="0"/>
          </a:p>
          <a:p>
            <a:pPr>
              <a:buFontTx/>
              <a:buChar char="-"/>
            </a:pPr>
            <a:r>
              <a:rPr lang="nl-BE" dirty="0" smtClean="0"/>
              <a:t>“FRANELISED” </a:t>
            </a:r>
          </a:p>
          <a:p>
            <a:pPr>
              <a:buFontTx/>
              <a:buChar char="-"/>
            </a:pPr>
            <a:r>
              <a:rPr lang="nl-BE" dirty="0" smtClean="0"/>
              <a:t>Micro and </a:t>
            </a:r>
            <a:r>
              <a:rPr lang="nl-BE" dirty="0" err="1" smtClean="0"/>
              <a:t>macro-tasks</a:t>
            </a:r>
            <a:r>
              <a:rPr lang="nl-BE" dirty="0" smtClean="0"/>
              <a:t> with FRANEL feedback</a:t>
            </a:r>
          </a:p>
          <a:p>
            <a:pPr>
              <a:buFontTx/>
              <a:buChar char="-"/>
            </a:pPr>
            <a:r>
              <a:rPr lang="nl-BE" dirty="0" err="1" smtClean="0"/>
              <a:t>Classroom</a:t>
            </a:r>
            <a:r>
              <a:rPr lang="nl-BE" dirty="0" smtClean="0"/>
              <a:t> feedback</a:t>
            </a:r>
          </a:p>
          <a:p>
            <a:pPr>
              <a:buFontTx/>
              <a:buChar char="-"/>
            </a:pPr>
            <a:r>
              <a:rPr lang="nl-BE" dirty="0" smtClean="0"/>
              <a:t>New </a:t>
            </a:r>
            <a:r>
              <a:rPr lang="nl-BE" dirty="0" err="1" smtClean="0"/>
              <a:t>macro-task</a:t>
            </a:r>
            <a:r>
              <a:rPr lang="nl-BE" dirty="0" smtClean="0"/>
              <a:t> (TBLT) </a:t>
            </a:r>
          </a:p>
          <a:p>
            <a:pPr>
              <a:buFontTx/>
              <a:buChar char="-"/>
            </a:pPr>
            <a:r>
              <a:rPr lang="nl-BE" dirty="0" smtClean="0"/>
              <a:t>Trip to Leuven</a:t>
            </a:r>
          </a:p>
          <a:p>
            <a:pPr>
              <a:buFontTx/>
              <a:buChar char="-"/>
            </a:pPr>
            <a:r>
              <a:rPr lang="nl-BE" dirty="0" smtClean="0"/>
              <a:t>Feedback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classmates</a:t>
            </a:r>
            <a:r>
              <a:rPr lang="nl-BE" dirty="0" smtClean="0"/>
              <a:t> and teacher</a:t>
            </a:r>
          </a:p>
          <a:p>
            <a:pPr>
              <a:buFontTx/>
              <a:buChar char="-"/>
            </a:pPr>
            <a:endParaRPr lang="nl-BE" dirty="0"/>
          </a:p>
          <a:p>
            <a:pPr>
              <a:buFontTx/>
              <a:buChar char="-"/>
            </a:pPr>
            <a:endParaRPr lang="nl-BE" dirty="0" smtClean="0"/>
          </a:p>
          <a:p>
            <a:pPr>
              <a:buFontTx/>
              <a:buChar char="-"/>
            </a:pPr>
            <a:endParaRPr lang="nl-BE" dirty="0" smtClean="0"/>
          </a:p>
          <a:p>
            <a:pPr>
              <a:buFontTx/>
              <a:buChar char="-"/>
            </a:pP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Op bezoek in Leuven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Effectiveness</a:t>
            </a:r>
            <a:r>
              <a:rPr lang="nl-BE" dirty="0" smtClean="0"/>
              <a:t> of the </a:t>
            </a:r>
            <a:r>
              <a:rPr lang="nl-BE" dirty="0" err="1" smtClean="0"/>
              <a:t>learning</a:t>
            </a:r>
            <a:r>
              <a:rPr lang="nl-BE" dirty="0" smtClean="0"/>
              <a:t> </a:t>
            </a:r>
            <a:r>
              <a:rPr lang="nl-BE" dirty="0" err="1" smtClean="0"/>
              <a:t>process</a:t>
            </a:r>
            <a:endParaRPr lang="nl-BE" dirty="0" smtClean="0"/>
          </a:p>
          <a:p>
            <a:r>
              <a:rPr lang="nl-BE" dirty="0" smtClean="0"/>
              <a:t>			-in full </a:t>
            </a:r>
            <a:r>
              <a:rPr lang="nl-BE" dirty="0" err="1" smtClean="0"/>
              <a:t>autonomy</a:t>
            </a:r>
            <a:endParaRPr lang="nl-BE" dirty="0" smtClean="0"/>
          </a:p>
          <a:p>
            <a:r>
              <a:rPr lang="nl-BE" dirty="0" smtClean="0"/>
              <a:t>			-in a tutorial setting</a:t>
            </a:r>
          </a:p>
          <a:p>
            <a:r>
              <a:rPr lang="nl-BE" dirty="0" smtClean="0"/>
              <a:t>			-in face to face</a:t>
            </a:r>
          </a:p>
          <a:p>
            <a:r>
              <a:rPr lang="nl-BE" dirty="0" smtClean="0"/>
              <a:t>			-in </a:t>
            </a:r>
            <a:r>
              <a:rPr lang="nl-BE" dirty="0" err="1" smtClean="0"/>
              <a:t>real</a:t>
            </a:r>
            <a:r>
              <a:rPr lang="nl-BE" dirty="0" smtClean="0"/>
              <a:t> </a:t>
            </a:r>
            <a:r>
              <a:rPr lang="nl-BE" dirty="0" err="1" smtClean="0"/>
              <a:t>life</a:t>
            </a:r>
            <a:r>
              <a:rPr lang="nl-BE" dirty="0" smtClean="0"/>
              <a:t> </a:t>
            </a:r>
            <a:r>
              <a:rPr lang="nl-BE" dirty="0" err="1" smtClean="0"/>
              <a:t>situation</a:t>
            </a:r>
            <a:endParaRPr lang="nl-BE" dirty="0" smtClean="0"/>
          </a:p>
          <a:p>
            <a:r>
              <a:rPr lang="nl-BE" dirty="0" smtClean="0"/>
              <a:t>			</a:t>
            </a:r>
            <a:r>
              <a:rPr lang="nl-BE" dirty="0" err="1" smtClean="0"/>
              <a:t>What</a:t>
            </a:r>
            <a:r>
              <a:rPr lang="nl-BE" dirty="0" smtClean="0"/>
              <a:t> </a:t>
            </a:r>
            <a:r>
              <a:rPr lang="nl-BE" dirty="0" err="1" smtClean="0"/>
              <a:t>matters</a:t>
            </a:r>
            <a:r>
              <a:rPr lang="nl-BE" dirty="0" smtClean="0"/>
              <a:t> is </a:t>
            </a:r>
            <a:r>
              <a:rPr lang="nl-BE" dirty="0" err="1" smtClean="0"/>
              <a:t>coherence</a:t>
            </a:r>
            <a:r>
              <a:rPr lang="nl-BE" dirty="0" smtClean="0"/>
              <a:t>,     			</a:t>
            </a:r>
            <a:r>
              <a:rPr lang="nl-BE" dirty="0" err="1" smtClean="0"/>
              <a:t>integration</a:t>
            </a:r>
            <a:r>
              <a:rPr lang="nl-BE" dirty="0" smtClean="0"/>
              <a:t> and </a:t>
            </a:r>
            <a:r>
              <a:rPr lang="nl-BE" dirty="0" err="1" smtClean="0"/>
              <a:t>progression</a:t>
            </a:r>
            <a:r>
              <a:rPr lang="nl-BE" dirty="0" smtClean="0"/>
              <a:t> </a:t>
            </a:r>
          </a:p>
          <a:p>
            <a:endParaRPr lang="nl-BE" b="1" dirty="0" smtClean="0"/>
          </a:p>
          <a:p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C.A.L.L </a:t>
            </a:r>
            <a:r>
              <a:rPr lang="nl-BE" dirty="0" err="1" smtClean="0"/>
              <a:t>new</a:t>
            </a:r>
            <a:r>
              <a:rPr lang="nl-BE" dirty="0" smtClean="0"/>
              <a:t> </a:t>
            </a:r>
            <a:r>
              <a:rPr lang="nl-BE" dirty="0" err="1" smtClean="0"/>
              <a:t>style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nl-BE" dirty="0" err="1" smtClean="0"/>
              <a:t>Conclusion</a:t>
            </a: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PIJL-RECHTS 5"/>
          <p:cNvSpPr/>
          <p:nvPr/>
        </p:nvSpPr>
        <p:spPr>
          <a:xfrm>
            <a:off x="928662" y="53578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2204864"/>
            <a:ext cx="8229600" cy="4065315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Viviane.grisez@umons.ac.be</a:t>
            </a:r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08912" cy="744565"/>
          </a:xfrm>
        </p:spPr>
        <p:txBody>
          <a:bodyPr/>
          <a:lstStyle/>
          <a:p>
            <a:r>
              <a:rPr lang="fr-FR" dirty="0" smtClean="0"/>
              <a:t>For more info: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8" name="Rectangle 7"/>
          <p:cNvSpPr/>
          <p:nvPr/>
        </p:nvSpPr>
        <p:spPr>
          <a:xfrm>
            <a:off x="1902194" y="908720"/>
            <a:ext cx="5262093" cy="1944216"/>
          </a:xfrm>
          <a:prstGeom prst="wedgeRectCallout">
            <a:avLst>
              <a:gd name="adj1" fmla="val -21277"/>
              <a:gd name="adj2" fmla="val 472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174" y="3068960"/>
            <a:ext cx="2377445" cy="188351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5098036"/>
            <a:ext cx="8444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your attention</a:t>
            </a:r>
            <a:endParaRPr lang="fr-FR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311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Wingdings" pitchFamily="2" charset="2"/>
              <a:buChar char="§"/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Font typeface="Wingdings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</a:rPr>
              <a:t>How </a:t>
            </a:r>
            <a:r>
              <a:rPr lang="fr-FR" dirty="0" err="1" smtClean="0">
                <a:solidFill>
                  <a:schemeClr val="tx1"/>
                </a:solidFill>
              </a:rPr>
              <a:t>technology</a:t>
            </a:r>
            <a:r>
              <a:rPr lang="fr-FR" dirty="0" smtClean="0">
                <a:solidFill>
                  <a:schemeClr val="tx1"/>
                </a:solidFill>
              </a:rPr>
              <a:t> has been </a:t>
            </a:r>
            <a:r>
              <a:rPr lang="fr-FR" dirty="0" err="1" smtClean="0">
                <a:solidFill>
                  <a:schemeClr val="tx1"/>
                </a:solidFill>
              </a:rPr>
              <a:t>used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language</a:t>
            </a:r>
            <a:r>
              <a:rPr lang="fr-FR" dirty="0" smtClean="0">
                <a:solidFill>
                  <a:schemeClr val="tx1"/>
                </a:solidFill>
              </a:rPr>
              <a:t>   </a:t>
            </a:r>
            <a:r>
              <a:rPr lang="fr-FR" dirty="0" err="1" smtClean="0">
                <a:solidFill>
                  <a:schemeClr val="tx1"/>
                </a:solidFill>
              </a:rPr>
              <a:t>learning</a:t>
            </a:r>
            <a:endParaRPr lang="fr-FR" dirty="0" smtClean="0">
              <a:solidFill>
                <a:schemeClr val="tx1"/>
              </a:solidFill>
            </a:endParaRPr>
          </a:p>
          <a:p>
            <a:pPr marL="0" indent="0"/>
            <a:endParaRPr lang="fr-FR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3200" dirty="0" err="1" smtClean="0">
                <a:solidFill>
                  <a:schemeClr val="tx1"/>
                </a:solidFill>
              </a:rPr>
              <a:t>What</a:t>
            </a:r>
            <a:r>
              <a:rPr lang="fr-FR" sz="3200" dirty="0" smtClean="0">
                <a:solidFill>
                  <a:schemeClr val="tx1"/>
                </a:solidFill>
              </a:rPr>
              <a:t> are the </a:t>
            </a:r>
            <a:r>
              <a:rPr lang="fr-FR" sz="3200" dirty="0" err="1" smtClean="0">
                <a:solidFill>
                  <a:schemeClr val="tx1"/>
                </a:solidFill>
              </a:rPr>
              <a:t>benefits</a:t>
            </a:r>
            <a:r>
              <a:rPr lang="fr-FR" sz="3200" dirty="0" smtClean="0">
                <a:solidFill>
                  <a:schemeClr val="tx1"/>
                </a:solidFill>
              </a:rPr>
              <a:t> of CALL? </a:t>
            </a:r>
          </a:p>
          <a:p>
            <a:pPr marL="371475" lvl="3" indent="0">
              <a:buNone/>
            </a:pPr>
            <a:r>
              <a:rPr lang="fr-FR" sz="3200" dirty="0"/>
              <a:t>	</a:t>
            </a:r>
            <a:r>
              <a:rPr lang="fr-FR" sz="3200" dirty="0" smtClean="0"/>
              <a:t>	</a:t>
            </a:r>
            <a:r>
              <a:rPr lang="fr-FR" sz="3200" i="1" dirty="0" smtClean="0">
                <a:solidFill>
                  <a:schemeClr val="accent2">
                    <a:lumMod val="75000"/>
                  </a:schemeClr>
                </a:solidFill>
              </a:rPr>
              <a:t>CALL as an </a:t>
            </a:r>
            <a:r>
              <a:rPr lang="fr-FR" sz="3200" i="1" dirty="0" err="1" smtClean="0">
                <a:solidFill>
                  <a:schemeClr val="accent2">
                    <a:lumMod val="75000"/>
                  </a:schemeClr>
                </a:solidFill>
              </a:rPr>
              <a:t>added</a:t>
            </a:r>
            <a:r>
              <a:rPr lang="fr-FR" sz="3200" i="1" dirty="0" smtClean="0">
                <a:solidFill>
                  <a:schemeClr val="accent2">
                    <a:lumMod val="75000"/>
                  </a:schemeClr>
                </a:solidFill>
              </a:rPr>
              <a:t> value</a:t>
            </a:r>
          </a:p>
          <a:p>
            <a:pPr marL="371475" lvl="3" indent="0">
              <a:buNone/>
            </a:pPr>
            <a:endParaRPr lang="fr-FR" sz="32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85825" lvl="3" indent="-514350">
              <a:buAutoNum type="arabicPeriod"/>
            </a:pPr>
            <a:endParaRPr lang="fr-FR" sz="32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71475" lvl="3" indent="0">
              <a:buNone/>
            </a:pPr>
            <a:endParaRPr lang="fr-FR" dirty="0" smtClean="0"/>
          </a:p>
          <a:p>
            <a:pPr marL="561975" lvl="2" indent="-457200">
              <a:buFont typeface="Arial" pitchFamily="34" charset="0"/>
              <a:buChar char="•"/>
            </a:pPr>
            <a:endParaRPr lang="fr-FR" dirty="0" smtClean="0"/>
          </a:p>
          <a:p>
            <a:pPr marL="2628900" lvl="6" indent="0">
              <a:buNone/>
            </a:pPr>
            <a:endParaRPr lang="fr-FR" sz="3300" dirty="0" smtClean="0"/>
          </a:p>
          <a:p>
            <a:pPr marL="457200" indent="-457200">
              <a:buFont typeface="Arial" pitchFamily="34" charset="0"/>
              <a:buChar char="•"/>
            </a:pPr>
            <a:endParaRPr lang="fr-FR" dirty="0" smtClean="0"/>
          </a:p>
          <a:p>
            <a:pPr marL="457200" indent="-457200">
              <a:buFont typeface="Arial" pitchFamily="34" charset="0"/>
              <a:buChar char="•"/>
            </a:pPr>
            <a:endParaRPr lang="fr-FR" dirty="0" smtClean="0"/>
          </a:p>
          <a:p>
            <a:pPr marL="457200" indent="-457200">
              <a:buFont typeface="Arial" pitchFamily="34" charset="0"/>
              <a:buChar char="•"/>
            </a:pPr>
            <a:endParaRPr lang="fr-FR" dirty="0" smtClean="0"/>
          </a:p>
          <a:p>
            <a:pPr marL="457200" indent="-457200">
              <a:buFont typeface="Arial" pitchFamily="34" charset="0"/>
              <a:buChar char="•"/>
            </a:pPr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104984" cy="446867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C.A.L.L.: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really</a:t>
            </a:r>
            <a:r>
              <a:rPr lang="fr-FR" dirty="0" smtClean="0"/>
              <a:t> stand for?</a:t>
            </a:r>
            <a:br>
              <a:rPr lang="fr-FR" dirty="0" smtClean="0"/>
            </a:b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nl-BE" dirty="0" smtClean="0"/>
              <a:t>OUTLINE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7628809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fr-BE" dirty="0" err="1" smtClean="0"/>
              <a:t>What</a:t>
            </a:r>
            <a:r>
              <a:rPr lang="fr-BE" dirty="0" smtClean="0"/>
              <a:t>?</a:t>
            </a:r>
          </a:p>
          <a:p>
            <a:pPr>
              <a:buFont typeface="Wingdings" pitchFamily="2" charset="2"/>
              <a:buChar char="§"/>
            </a:pPr>
            <a:r>
              <a:rPr lang="fr-BE" dirty="0" err="1" smtClean="0"/>
              <a:t>Why</a:t>
            </a:r>
            <a:r>
              <a:rPr lang="fr-BE" dirty="0" smtClean="0"/>
              <a:t>?</a:t>
            </a:r>
          </a:p>
          <a:p>
            <a:pPr>
              <a:buFont typeface="Wingdings" pitchFamily="2" charset="2"/>
              <a:buChar char="§"/>
            </a:pPr>
            <a:r>
              <a:rPr lang="fr-BE" dirty="0" smtClean="0"/>
              <a:t>How?</a:t>
            </a:r>
          </a:p>
          <a:p>
            <a:endParaRPr lang="fr-BE" dirty="0"/>
          </a:p>
          <a:p>
            <a:r>
              <a:rPr lang="fr-BE" dirty="0" err="1" smtClean="0"/>
              <a:t>Franel</a:t>
            </a:r>
            <a:r>
              <a:rPr lang="fr-BE" dirty="0" smtClean="0"/>
              <a:t> </a:t>
            </a:r>
            <a:r>
              <a:rPr lang="fr-BE" dirty="0" err="1" smtClean="0"/>
              <a:t>used</a:t>
            </a:r>
            <a:r>
              <a:rPr lang="fr-BE" dirty="0" smtClean="0"/>
              <a:t> in a </a:t>
            </a:r>
            <a:r>
              <a:rPr lang="fr-BE" dirty="0" err="1" smtClean="0"/>
              <a:t>different</a:t>
            </a:r>
            <a:r>
              <a:rPr lang="fr-BE" dirty="0" smtClean="0"/>
              <a:t> </a:t>
            </a:r>
            <a:r>
              <a:rPr lang="fr-BE" dirty="0" err="1" smtClean="0"/>
              <a:t>way</a:t>
            </a:r>
            <a:r>
              <a:rPr lang="fr-BE" dirty="0" smtClean="0"/>
              <a:t>…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online </a:t>
            </a:r>
            <a:r>
              <a:rPr lang="fr-FR" dirty="0" err="1" smtClean="0"/>
              <a:t>learning</a:t>
            </a:r>
            <a:r>
              <a:rPr lang="fr-FR" dirty="0" smtClean="0"/>
              <a:t>  </a:t>
            </a:r>
            <a:r>
              <a:rPr lang="fr-FR" dirty="0" err="1" smtClean="0"/>
              <a:t>environment</a:t>
            </a:r>
            <a:r>
              <a:rPr lang="fr-FR" dirty="0" smtClean="0"/>
              <a:t> FRANEL</a:t>
            </a:r>
            <a:br>
              <a:rPr lang="fr-FR" dirty="0" smtClean="0"/>
            </a:b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 smtClean="0"/>
              <a:t>OUTLINE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02190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How has </a:t>
            </a:r>
            <a:r>
              <a:rPr lang="fr-BE" dirty="0" err="1" smtClean="0"/>
              <a:t>technology</a:t>
            </a:r>
            <a:r>
              <a:rPr lang="fr-BE" dirty="0" smtClean="0"/>
              <a:t> been </a:t>
            </a:r>
            <a:r>
              <a:rPr lang="fr-BE" dirty="0" err="1" smtClean="0"/>
              <a:t>used</a:t>
            </a:r>
            <a:r>
              <a:rPr lang="fr-BE" dirty="0" smtClean="0"/>
              <a:t> in </a:t>
            </a:r>
            <a:r>
              <a:rPr lang="fr-BE" dirty="0" err="1" smtClean="0"/>
              <a:t>language</a:t>
            </a:r>
            <a:r>
              <a:rPr lang="fr-BE" dirty="0"/>
              <a:t> </a:t>
            </a:r>
            <a:r>
              <a:rPr lang="fr-BE" dirty="0" err="1" smtClean="0"/>
              <a:t>learning</a:t>
            </a:r>
            <a:r>
              <a:rPr lang="fr-BE" dirty="0" smtClean="0"/>
              <a:t>?</a:t>
            </a:r>
          </a:p>
          <a:p>
            <a:pPr>
              <a:buFontTx/>
              <a:buChar char="-"/>
            </a:pPr>
            <a:r>
              <a:rPr lang="fr-BE" dirty="0" smtClean="0"/>
              <a:t>The 1980’s = World </a:t>
            </a:r>
            <a:r>
              <a:rPr lang="fr-BE" dirty="0" err="1" smtClean="0"/>
              <a:t>Wide</a:t>
            </a:r>
            <a:r>
              <a:rPr lang="fr-BE" dirty="0" smtClean="0"/>
              <a:t> Web information</a:t>
            </a:r>
          </a:p>
          <a:p>
            <a:pPr>
              <a:buFontTx/>
              <a:buChar char="-"/>
            </a:pPr>
            <a:r>
              <a:rPr lang="fr-BE" dirty="0" smtClean="0"/>
              <a:t>The 1990’s = software </a:t>
            </a:r>
            <a:r>
              <a:rPr lang="fr-BE" dirty="0" err="1" smtClean="0"/>
              <a:t>development</a:t>
            </a:r>
            <a:r>
              <a:rPr lang="fr-BE" dirty="0" smtClean="0"/>
              <a:t> and Computer-</a:t>
            </a:r>
            <a:r>
              <a:rPr lang="fr-BE" dirty="0" err="1" smtClean="0"/>
              <a:t>mediated</a:t>
            </a:r>
            <a:r>
              <a:rPr lang="fr-BE" dirty="0" smtClean="0"/>
              <a:t> </a:t>
            </a:r>
            <a:r>
              <a:rPr lang="fr-BE" dirty="0" err="1" smtClean="0"/>
              <a:t>com</a:t>
            </a:r>
            <a:r>
              <a:rPr lang="fr-BE" dirty="0" smtClean="0"/>
              <a:t> (CMC)</a:t>
            </a:r>
          </a:p>
          <a:p>
            <a:pPr>
              <a:buFontTx/>
              <a:buChar char="-"/>
            </a:pPr>
            <a:r>
              <a:rPr lang="fr-BE" dirty="0" smtClean="0"/>
              <a:t>2005-  =  online </a:t>
            </a:r>
            <a:r>
              <a:rPr lang="fr-BE" dirty="0" err="1" smtClean="0"/>
              <a:t>learning</a:t>
            </a:r>
            <a:r>
              <a:rPr lang="fr-BE" dirty="0" smtClean="0"/>
              <a:t> </a:t>
            </a:r>
            <a:r>
              <a:rPr lang="fr-BE" dirty="0" err="1" smtClean="0"/>
              <a:t>environment</a:t>
            </a:r>
            <a:endParaRPr lang="fr-BE" dirty="0" smtClean="0"/>
          </a:p>
          <a:p>
            <a:r>
              <a:rPr lang="fr-BE" dirty="0" smtClean="0"/>
              <a:t>- 2010- = </a:t>
            </a:r>
            <a:r>
              <a:rPr lang="fr-BE" dirty="0" err="1" smtClean="0"/>
              <a:t>MOOC’s</a:t>
            </a:r>
            <a:r>
              <a:rPr lang="fr-BE" dirty="0" smtClean="0"/>
              <a:t> (massive open online source)</a:t>
            </a:r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C.A.L.L. </a:t>
            </a:r>
            <a:br>
              <a:rPr lang="fr-BE" dirty="0" smtClean="0"/>
            </a:br>
            <a:r>
              <a:rPr lang="fr-BE" dirty="0" smtClean="0"/>
              <a:t>Computer -</a:t>
            </a:r>
            <a:r>
              <a:rPr lang="fr-BE" dirty="0" err="1" smtClean="0"/>
              <a:t>assisted</a:t>
            </a:r>
            <a:r>
              <a:rPr lang="fr-BE" dirty="0" smtClean="0"/>
              <a:t> </a:t>
            </a:r>
            <a:r>
              <a:rPr lang="fr-BE" dirty="0" err="1" smtClean="0"/>
              <a:t>language</a:t>
            </a:r>
            <a:r>
              <a:rPr lang="fr-BE" dirty="0" smtClean="0"/>
              <a:t> </a:t>
            </a:r>
            <a:r>
              <a:rPr lang="fr-BE" dirty="0" err="1" smtClean="0"/>
              <a:t>learning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call?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57740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r-BE" dirty="0" err="1" smtClean="0"/>
              <a:t>Exploratory</a:t>
            </a:r>
            <a:r>
              <a:rPr lang="fr-BE" dirty="0" smtClean="0"/>
              <a:t> </a:t>
            </a:r>
            <a:r>
              <a:rPr lang="fr-BE" dirty="0" err="1" smtClean="0"/>
              <a:t>learning</a:t>
            </a:r>
            <a:endParaRPr lang="fr-BE" dirty="0" smtClean="0"/>
          </a:p>
          <a:p>
            <a:pPr marL="514350" indent="-514350">
              <a:buAutoNum type="arabicPeriod"/>
            </a:pPr>
            <a:r>
              <a:rPr lang="fr-BE" dirty="0" err="1" smtClean="0"/>
              <a:t>Authentic</a:t>
            </a:r>
            <a:r>
              <a:rPr lang="fr-BE" dirty="0" smtClean="0"/>
              <a:t> </a:t>
            </a:r>
            <a:r>
              <a:rPr lang="fr-BE" dirty="0" err="1" smtClean="0"/>
              <a:t>materials</a:t>
            </a:r>
            <a:endParaRPr lang="fr-BE" dirty="0" smtClean="0"/>
          </a:p>
          <a:p>
            <a:pPr marL="514350" indent="-514350">
              <a:buAutoNum type="arabicPeriod"/>
            </a:pPr>
            <a:r>
              <a:rPr lang="fr-BE" dirty="0" err="1" smtClean="0"/>
              <a:t>synchronous</a:t>
            </a:r>
            <a:r>
              <a:rPr lang="fr-BE" dirty="0" smtClean="0"/>
              <a:t> or </a:t>
            </a:r>
            <a:r>
              <a:rPr lang="fr-BE" dirty="0" err="1" smtClean="0"/>
              <a:t>asynchronous</a:t>
            </a:r>
            <a:r>
              <a:rPr lang="fr-BE" dirty="0" smtClean="0"/>
              <a:t> communication</a:t>
            </a:r>
          </a:p>
          <a:p>
            <a:pPr marL="514350" indent="-514350">
              <a:buAutoNum type="arabicPeriod"/>
            </a:pPr>
            <a:r>
              <a:rPr lang="fr-BE" dirty="0" smtClean="0"/>
              <a:t>Feedback</a:t>
            </a:r>
          </a:p>
          <a:p>
            <a:pPr marL="514350" indent="-514350">
              <a:buAutoNum type="arabicPeriod"/>
            </a:pPr>
            <a:r>
              <a:rPr lang="fr-BE" dirty="0" err="1" smtClean="0"/>
              <a:t>Individualization</a:t>
            </a:r>
            <a:endParaRPr lang="fr-BE" dirty="0" smtClean="0"/>
          </a:p>
          <a:p>
            <a:pPr marL="514350" indent="-514350">
              <a:buAutoNum type="arabicPeriod"/>
            </a:pPr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C.A.L.L. as an </a:t>
            </a:r>
            <a:r>
              <a:rPr lang="fr-BE" dirty="0" err="1" smtClean="0"/>
              <a:t>added</a:t>
            </a:r>
            <a:r>
              <a:rPr lang="fr-BE" dirty="0" smtClean="0"/>
              <a:t> value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CALL?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230070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77509" y="2564904"/>
            <a:ext cx="8229600" cy="4065315"/>
          </a:xfrm>
        </p:spPr>
        <p:txBody>
          <a:bodyPr>
            <a:normAutofit/>
          </a:bodyPr>
          <a:lstStyle/>
          <a:p>
            <a:pPr marL="0" indent="0" algn="ctr"/>
            <a:r>
              <a:rPr lang="en-GB" sz="2400" dirty="0"/>
              <a:t>Interreg IV: </a:t>
            </a:r>
            <a:r>
              <a:rPr lang="en-GB" sz="2400" dirty="0" smtClean="0"/>
              <a:t>Cobalt, 2008-2013</a:t>
            </a:r>
            <a:endParaRPr lang="en-GB" sz="2400" dirty="0"/>
          </a:p>
          <a:p>
            <a:pPr marL="0" indent="0" algn="ctr"/>
            <a:r>
              <a:rPr lang="en-GB" sz="2400" dirty="0"/>
              <a:t>(</a:t>
            </a:r>
            <a:r>
              <a:rPr lang="en-GB" sz="2400" b="1" dirty="0"/>
              <a:t>Co</a:t>
            </a:r>
            <a:r>
              <a:rPr lang="en-GB" sz="2400" dirty="0"/>
              <a:t>mmunicating and </a:t>
            </a:r>
            <a:r>
              <a:rPr lang="en-GB" sz="2400" b="1" dirty="0"/>
              <a:t>B</a:t>
            </a:r>
            <a:r>
              <a:rPr lang="en-GB" sz="2400" dirty="0"/>
              <a:t>uilding bridges thanks to the </a:t>
            </a:r>
            <a:r>
              <a:rPr lang="en-GB" sz="2400" b="1" dirty="0"/>
              <a:t>A</a:t>
            </a:r>
            <a:r>
              <a:rPr lang="en-GB" sz="2400" dirty="0"/>
              <a:t>cquisition of </a:t>
            </a:r>
            <a:r>
              <a:rPr lang="en-GB" sz="2400" b="1" dirty="0"/>
              <a:t>L</a:t>
            </a:r>
            <a:r>
              <a:rPr lang="en-GB" sz="2400" dirty="0"/>
              <a:t>anguages through </a:t>
            </a:r>
            <a:r>
              <a:rPr lang="en-GB" sz="2400" b="1" dirty="0"/>
              <a:t>T</a:t>
            </a:r>
            <a:r>
              <a:rPr lang="en-GB" sz="2400" dirty="0"/>
              <a:t>echnologies)</a:t>
            </a:r>
          </a:p>
          <a:p>
            <a:pPr marL="0" indent="0"/>
            <a:endParaRPr lang="fr-FR" sz="2400" dirty="0"/>
          </a:p>
          <a:p>
            <a:pPr marL="0" indent="0" algn="ctr"/>
            <a:r>
              <a:rPr lang="en-GB" sz="2400" dirty="0"/>
              <a:t>C</a:t>
            </a:r>
            <a:r>
              <a:rPr lang="en-GB" sz="2400" dirty="0" smtClean="0"/>
              <a:t>ollaboration between 3 neighbouring areas:</a:t>
            </a:r>
          </a:p>
          <a:p>
            <a:pPr marL="0" indent="0" algn="ctr"/>
            <a:r>
              <a:rPr lang="en-GB" sz="2400" dirty="0" smtClean="0"/>
              <a:t>North of France (Nord-Pas-de-Calais)</a:t>
            </a:r>
            <a:br>
              <a:rPr lang="en-GB" sz="2400" dirty="0" smtClean="0"/>
            </a:br>
            <a:r>
              <a:rPr lang="en-GB" sz="2400" dirty="0" smtClean="0"/>
              <a:t>Wallonia (South-Belgium)</a:t>
            </a:r>
            <a:br>
              <a:rPr lang="en-GB" sz="2400" dirty="0" smtClean="0"/>
            </a:br>
            <a:r>
              <a:rPr lang="en-GB" sz="2400" dirty="0" smtClean="0"/>
              <a:t>Flanders (North-Belgium) </a:t>
            </a:r>
            <a:endParaRPr lang="en-GB" sz="24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08912" cy="744565"/>
          </a:xfrm>
        </p:spPr>
        <p:txBody>
          <a:bodyPr/>
          <a:lstStyle/>
          <a:p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2800" dirty="0" smtClean="0"/>
              <a:t>The </a:t>
            </a:r>
            <a:r>
              <a:rPr lang="fr-FR" sz="2800" dirty="0" err="1" smtClean="0"/>
              <a:t>European</a:t>
            </a:r>
            <a:r>
              <a:rPr lang="fr-FR" sz="2800" dirty="0" smtClean="0"/>
              <a:t> INTERREG Programme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> </a:t>
            </a:r>
            <a:r>
              <a:rPr lang="fr-FR" sz="4000" dirty="0" smtClean="0"/>
              <a:t>COBALT</a:t>
            </a:r>
            <a:endParaRPr lang="fr-BE" sz="40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48680"/>
            <a:ext cx="1667108" cy="8859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935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628648"/>
            <a:ext cx="8229600" cy="4536656"/>
          </a:xfrm>
        </p:spPr>
        <p:txBody>
          <a:bodyPr>
            <a:normAutofit/>
          </a:bodyPr>
          <a:lstStyle/>
          <a:p>
            <a:pPr marL="0" indent="0" algn="ctr"/>
            <a:r>
              <a:rPr lang="en-GB" b="1" dirty="0" smtClean="0"/>
              <a:t>A strong partnership</a:t>
            </a:r>
          </a:p>
          <a:p>
            <a:pPr marL="0" indent="0"/>
            <a:r>
              <a:rPr lang="en-GB" sz="2400" dirty="0" smtClean="0"/>
              <a:t>Academic partners (Lille3, KUL, UMONS)</a:t>
            </a:r>
          </a:p>
          <a:p>
            <a:pPr marL="0" indent="0"/>
            <a:r>
              <a:rPr lang="en-GB" sz="2400" dirty="0" smtClean="0"/>
              <a:t>Local governments </a:t>
            </a:r>
            <a:br>
              <a:rPr lang="en-GB" sz="2400" dirty="0" smtClean="0"/>
            </a:br>
            <a:r>
              <a:rPr lang="en-GB" sz="2400" dirty="0" smtClean="0"/>
              <a:t>Employment and professional training offices </a:t>
            </a:r>
            <a:r>
              <a:rPr lang="en-GB" sz="2000" dirty="0" smtClean="0"/>
              <a:t>(FOREM, VDAB, </a:t>
            </a:r>
            <a:r>
              <a:rPr lang="en-GB" sz="2000" dirty="0" err="1" smtClean="0"/>
              <a:t>Maisons</a:t>
            </a:r>
            <a:r>
              <a:rPr lang="en-GB" sz="2000" dirty="0" smtClean="0"/>
              <a:t> de </a:t>
            </a:r>
            <a:r>
              <a:rPr lang="en-GB" sz="2000" dirty="0" err="1" smtClean="0"/>
              <a:t>l’Emploi</a:t>
            </a:r>
            <a:r>
              <a:rPr lang="en-GB" sz="2000" dirty="0" smtClean="0"/>
              <a:t>)</a:t>
            </a:r>
          </a:p>
          <a:p>
            <a:pPr marL="0" indent="0"/>
            <a:r>
              <a:rPr lang="en-GB" sz="2400" dirty="0" smtClean="0"/>
              <a:t>Local television channels</a:t>
            </a:r>
          </a:p>
          <a:p>
            <a:pPr marL="0" indent="0"/>
            <a:r>
              <a:rPr lang="en-GB" sz="2400" dirty="0" smtClean="0"/>
              <a:t>Technological partners (ACAPELA-group, TELEVIC, </a:t>
            </a:r>
            <a:r>
              <a:rPr lang="en-GB" sz="2400" dirty="0" err="1" smtClean="0"/>
              <a:t>AVnET</a:t>
            </a:r>
            <a:r>
              <a:rPr lang="en-GB" sz="2400" dirty="0" smtClean="0"/>
              <a:t>, …):</a:t>
            </a:r>
            <a:br>
              <a:rPr lang="en-GB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endParaRPr lang="fr-BE" sz="24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725144"/>
            <a:ext cx="5010850" cy="838317"/>
          </a:xfrm>
          <a:prstGeom prst="rect">
            <a:avLst/>
          </a:prstGeom>
        </p:spPr>
      </p:pic>
      <p:pic>
        <p:nvPicPr>
          <p:cNvPr id="7" name="Picture 2" descr="Z:\Administration\CLV\COBALT et Franel\mascotteFranel\lach_franel_hoedj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0648"/>
            <a:ext cx="1455316" cy="13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56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GB" sz="2400" dirty="0" smtClean="0"/>
              <a:t>		</a:t>
            </a:r>
            <a:br>
              <a:rPr lang="en-GB" sz="2400" dirty="0" smtClean="0"/>
            </a:br>
            <a:r>
              <a:rPr lang="en-GB" sz="2400" dirty="0" smtClean="0"/>
              <a:t>		</a:t>
            </a:r>
            <a:endParaRPr lang="fr-BE" sz="24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  <p:pic>
        <p:nvPicPr>
          <p:cNvPr id="7" name="Picture 2" descr="Z:\Administration\CLV\COBALT et Franel\mascotteFranel\lach_franel_hoedj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96118"/>
            <a:ext cx="1455316" cy="13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681" y="-99392"/>
            <a:ext cx="12508469" cy="8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457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Capture d’écra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431" y="2060575"/>
            <a:ext cx="6011137" cy="4065588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Label européen des langues 2013</a:t>
            </a:r>
            <a:br>
              <a:rPr lang="fr-FR" dirty="0" smtClean="0"/>
            </a:br>
            <a:r>
              <a:rPr lang="fr-FR" dirty="0" smtClean="0"/>
              <a:t> pour le projet Cobalt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fr-BE" smtClean="0"/>
              <a:t> Viviane GRISEZ   |    Centre de Langues Vivantes</a:t>
            </a:r>
            <a:endParaRPr lang="fr-BE" dirty="0"/>
          </a:p>
        </p:txBody>
      </p:sp>
    </p:spTree>
    <p:extLst>
      <p:ext uri="{BB962C8B-B14F-4D97-AF65-F5344CB8AC3E}">
        <p14:creationId xmlns="" xmlns:p14="http://schemas.microsoft.com/office/powerpoint/2010/main" val="186619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</TotalTime>
  <Words>474</Words>
  <Application>Microsoft Office PowerPoint</Application>
  <PresentationFormat>Diavoorstelling (4:3)</PresentationFormat>
  <Paragraphs>126</Paragraphs>
  <Slides>17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Thème Office</vt:lpstr>
      <vt:lpstr>Dia 1</vt:lpstr>
      <vt:lpstr>  C.A.L.L.: what does it really stand for? </vt:lpstr>
      <vt:lpstr>The online learning  environment FRANEL </vt:lpstr>
      <vt:lpstr>C.A.L.L.  Computer -assisted language learning</vt:lpstr>
      <vt:lpstr>C.A.L.L. as an added value</vt:lpstr>
      <vt:lpstr> The European INTERREG Programme  COBALT</vt:lpstr>
      <vt:lpstr>Dia 7</vt:lpstr>
      <vt:lpstr>Dia 8</vt:lpstr>
      <vt:lpstr>Le Label européen des langues 2013  pour le projet Cobalt</vt:lpstr>
      <vt:lpstr> FRANEL The online learning  environment</vt:lpstr>
      <vt:lpstr>The online learning  environment FRANEL </vt:lpstr>
      <vt:lpstr>Franel</vt:lpstr>
      <vt:lpstr>Dia 13</vt:lpstr>
      <vt:lpstr>Using TBLT in blended learning  in and outside the classroom</vt:lpstr>
      <vt:lpstr>Op bezoek in Leuven</vt:lpstr>
      <vt:lpstr>C.A.L.L new style</vt:lpstr>
      <vt:lpstr>For more info:</vt:lpstr>
    </vt:vector>
  </TitlesOfParts>
  <Company>Université de Mons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CLV</dc:title>
  <dc:creator>Magali BROTCORNE</dc:creator>
  <cp:lastModifiedBy>KFH</cp:lastModifiedBy>
  <cp:revision>110</cp:revision>
  <dcterms:created xsi:type="dcterms:W3CDTF">2012-02-20T09:14:39Z</dcterms:created>
  <dcterms:modified xsi:type="dcterms:W3CDTF">2014-01-29T13:08:48Z</dcterms:modified>
</cp:coreProperties>
</file>