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3" r:id="rId1"/>
  </p:sldMasterIdLst>
  <p:sldIdLst>
    <p:sldId id="256" r:id="rId2"/>
    <p:sldId id="258" r:id="rId3"/>
    <p:sldId id="262" r:id="rId4"/>
    <p:sldId id="285" r:id="rId5"/>
    <p:sldId id="259" r:id="rId6"/>
    <p:sldId id="287" r:id="rId7"/>
    <p:sldId id="286" r:id="rId8"/>
    <p:sldId id="264" r:id="rId9"/>
    <p:sldId id="275" r:id="rId10"/>
    <p:sldId id="266" r:id="rId11"/>
    <p:sldId id="282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83" r:id="rId20"/>
    <p:sldId id="284" r:id="rId21"/>
    <p:sldId id="277" r:id="rId22"/>
    <p:sldId id="276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9516"/>
    <a:srgbClr val="C79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3039" autoAdjust="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2635B0-4B79-D044-8B7C-5A2D6CCFBDBC}" type="doc">
      <dgm:prSet loTypeId="urn:microsoft.com/office/officeart/2005/8/layout/pyramid4" loCatId="pyramid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F1D4E8A-C8BC-C642-8AF0-96C19C9F941A}">
      <dgm:prSet phldrT="[Texte]"/>
      <dgm:spPr>
        <a:noFill/>
        <a:ln>
          <a:solidFill>
            <a:schemeClr val="accent1"/>
          </a:solidFill>
        </a:ln>
      </dgm:spPr>
      <dgm:t>
        <a:bodyPr/>
        <a:lstStyle/>
        <a:p>
          <a:r>
            <a:rPr lang="fr-FR" dirty="0" smtClean="0"/>
            <a:t>Objectifs</a:t>
          </a:r>
          <a:endParaRPr lang="fr-FR" dirty="0"/>
        </a:p>
      </dgm:t>
    </dgm:pt>
    <dgm:pt modelId="{E7DBC313-DF9A-F24D-A44F-957790E01C2F}" type="parTrans" cxnId="{A4755951-6AF8-174F-8141-0F268F5765C2}">
      <dgm:prSet/>
      <dgm:spPr/>
      <dgm:t>
        <a:bodyPr/>
        <a:lstStyle/>
        <a:p>
          <a:endParaRPr lang="fr-FR"/>
        </a:p>
      </dgm:t>
    </dgm:pt>
    <dgm:pt modelId="{C87B1E07-D9C9-014B-853B-772D43FE7013}" type="sibTrans" cxnId="{A4755951-6AF8-174F-8141-0F268F5765C2}">
      <dgm:prSet/>
      <dgm:spPr/>
      <dgm:t>
        <a:bodyPr/>
        <a:lstStyle/>
        <a:p>
          <a:endParaRPr lang="fr-FR"/>
        </a:p>
      </dgm:t>
    </dgm:pt>
    <dgm:pt modelId="{81FA87EB-50A5-3445-9C26-B2DC737E6879}">
      <dgm:prSet phldrT="[Texte]"/>
      <dgm:spPr>
        <a:noFill/>
        <a:ln>
          <a:solidFill>
            <a:srgbClr val="727CA3"/>
          </a:solidFill>
        </a:ln>
      </dgm:spPr>
      <dgm:t>
        <a:bodyPr/>
        <a:lstStyle/>
        <a:p>
          <a:r>
            <a:rPr lang="fr-FR" dirty="0" smtClean="0"/>
            <a:t>Méthode d’enseignement</a:t>
          </a:r>
          <a:endParaRPr lang="fr-FR" dirty="0"/>
        </a:p>
      </dgm:t>
    </dgm:pt>
    <dgm:pt modelId="{3F6CED57-84BC-B249-AF77-99497A69A168}" type="parTrans" cxnId="{C01E09C1-620A-FF42-915F-B18318C8E3D0}">
      <dgm:prSet/>
      <dgm:spPr/>
      <dgm:t>
        <a:bodyPr/>
        <a:lstStyle/>
        <a:p>
          <a:endParaRPr lang="fr-FR"/>
        </a:p>
      </dgm:t>
    </dgm:pt>
    <dgm:pt modelId="{86AF52BD-85AF-124F-9492-EE2461DC9AD1}" type="sibTrans" cxnId="{C01E09C1-620A-FF42-915F-B18318C8E3D0}">
      <dgm:prSet/>
      <dgm:spPr/>
      <dgm:t>
        <a:bodyPr/>
        <a:lstStyle/>
        <a:p>
          <a:endParaRPr lang="fr-FR"/>
        </a:p>
      </dgm:t>
    </dgm:pt>
    <dgm:pt modelId="{1FB33B4F-A90A-DB4E-8043-6584C2117E9F}">
      <dgm:prSet phldrT="[Texte]"/>
      <dgm:spPr>
        <a:noFill/>
        <a:ln>
          <a:solidFill>
            <a:srgbClr val="727CA3"/>
          </a:solidFill>
        </a:ln>
      </dgm:spPr>
      <dgm:t>
        <a:bodyPr/>
        <a:lstStyle/>
        <a:p>
          <a:r>
            <a:rPr lang="fr-FR" dirty="0" smtClean="0"/>
            <a:t>Besoins</a:t>
          </a:r>
          <a:endParaRPr lang="fr-FR" dirty="0"/>
        </a:p>
      </dgm:t>
    </dgm:pt>
    <dgm:pt modelId="{D63C3B61-6F7B-F543-BF9F-88BFD3DE7FD7}" type="parTrans" cxnId="{99AA8D9B-1D42-354E-888D-371B2235FE8E}">
      <dgm:prSet/>
      <dgm:spPr/>
      <dgm:t>
        <a:bodyPr/>
        <a:lstStyle/>
        <a:p>
          <a:endParaRPr lang="fr-FR"/>
        </a:p>
      </dgm:t>
    </dgm:pt>
    <dgm:pt modelId="{99E90E0D-3038-384E-9375-39B524643D29}" type="sibTrans" cxnId="{99AA8D9B-1D42-354E-888D-371B2235FE8E}">
      <dgm:prSet/>
      <dgm:spPr/>
      <dgm:t>
        <a:bodyPr/>
        <a:lstStyle/>
        <a:p>
          <a:endParaRPr lang="fr-FR"/>
        </a:p>
      </dgm:t>
    </dgm:pt>
    <dgm:pt modelId="{499310C3-CA06-9F4B-9607-DD192D785A7D}">
      <dgm:prSet phldrT="[Texte]"/>
      <dgm:spPr>
        <a:noFill/>
        <a:ln>
          <a:solidFill>
            <a:srgbClr val="727CA3"/>
          </a:solidFill>
        </a:ln>
      </dgm:spPr>
      <dgm:t>
        <a:bodyPr/>
        <a:lstStyle/>
        <a:p>
          <a:r>
            <a:rPr lang="fr-FR" dirty="0" smtClean="0"/>
            <a:t>Evaluation</a:t>
          </a:r>
          <a:endParaRPr lang="fr-FR" dirty="0"/>
        </a:p>
      </dgm:t>
    </dgm:pt>
    <dgm:pt modelId="{48E70824-0371-CB42-AF59-C7BFB3E16A4D}" type="parTrans" cxnId="{B4678ABF-B57D-5B44-B7C2-1CA083984521}">
      <dgm:prSet/>
      <dgm:spPr/>
      <dgm:t>
        <a:bodyPr/>
        <a:lstStyle/>
        <a:p>
          <a:endParaRPr lang="fr-FR"/>
        </a:p>
      </dgm:t>
    </dgm:pt>
    <dgm:pt modelId="{82F7D9BB-A8BA-EB47-82D9-424AC1A68F6E}" type="sibTrans" cxnId="{B4678ABF-B57D-5B44-B7C2-1CA083984521}">
      <dgm:prSet/>
      <dgm:spPr/>
      <dgm:t>
        <a:bodyPr/>
        <a:lstStyle/>
        <a:p>
          <a:endParaRPr lang="fr-FR"/>
        </a:p>
      </dgm:t>
    </dgm:pt>
    <dgm:pt modelId="{EB1F8E65-F835-3742-8DC8-3860C3C31269}" type="pres">
      <dgm:prSet presAssocID="{582635B0-4B79-D044-8B7C-5A2D6CCFBDBC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83715D1B-73A5-F14F-BD09-C38350ED8A15}" type="pres">
      <dgm:prSet presAssocID="{582635B0-4B79-D044-8B7C-5A2D6CCFBDBC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7321B71D-3881-B244-89B7-FBA8505A59CD}" type="pres">
      <dgm:prSet presAssocID="{582635B0-4B79-D044-8B7C-5A2D6CCFBDBC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12D7C24-D508-FE47-AFCB-1762F3F8338C}" type="pres">
      <dgm:prSet presAssocID="{582635B0-4B79-D044-8B7C-5A2D6CCFBDBC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33C8B7-A1DF-8A4C-9337-0976496B7746}" type="pres">
      <dgm:prSet presAssocID="{582635B0-4B79-D044-8B7C-5A2D6CCFBDBC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99AA8D9B-1D42-354E-888D-371B2235FE8E}" srcId="{582635B0-4B79-D044-8B7C-5A2D6CCFBDBC}" destId="{1FB33B4F-A90A-DB4E-8043-6584C2117E9F}" srcOrd="2" destOrd="0" parTransId="{D63C3B61-6F7B-F543-BF9F-88BFD3DE7FD7}" sibTransId="{99E90E0D-3038-384E-9375-39B524643D29}"/>
    <dgm:cxn modelId="{AE856C5C-9A8B-674C-B424-2BD466A40A47}" type="presOf" srcId="{1FB33B4F-A90A-DB4E-8043-6584C2117E9F}" destId="{512D7C24-D508-FE47-AFCB-1762F3F8338C}" srcOrd="0" destOrd="0" presId="urn:microsoft.com/office/officeart/2005/8/layout/pyramid4"/>
    <dgm:cxn modelId="{B75267D0-F4D5-4547-8EF9-48544BDAD4A5}" type="presOf" srcId="{582635B0-4B79-D044-8B7C-5A2D6CCFBDBC}" destId="{EB1F8E65-F835-3742-8DC8-3860C3C31269}" srcOrd="0" destOrd="0" presId="urn:microsoft.com/office/officeart/2005/8/layout/pyramid4"/>
    <dgm:cxn modelId="{C01E09C1-620A-FF42-915F-B18318C8E3D0}" srcId="{582635B0-4B79-D044-8B7C-5A2D6CCFBDBC}" destId="{81FA87EB-50A5-3445-9C26-B2DC737E6879}" srcOrd="1" destOrd="0" parTransId="{3F6CED57-84BC-B249-AF77-99497A69A168}" sibTransId="{86AF52BD-85AF-124F-9492-EE2461DC9AD1}"/>
    <dgm:cxn modelId="{A4755951-6AF8-174F-8141-0F268F5765C2}" srcId="{582635B0-4B79-D044-8B7C-5A2D6CCFBDBC}" destId="{EF1D4E8A-C8BC-C642-8AF0-96C19C9F941A}" srcOrd="0" destOrd="0" parTransId="{E7DBC313-DF9A-F24D-A44F-957790E01C2F}" sibTransId="{C87B1E07-D9C9-014B-853B-772D43FE7013}"/>
    <dgm:cxn modelId="{BC31A24A-B3D8-4844-9086-67AA7C2D828A}" type="presOf" srcId="{EF1D4E8A-C8BC-C642-8AF0-96C19C9F941A}" destId="{83715D1B-73A5-F14F-BD09-C38350ED8A15}" srcOrd="0" destOrd="0" presId="urn:microsoft.com/office/officeart/2005/8/layout/pyramid4"/>
    <dgm:cxn modelId="{B4678ABF-B57D-5B44-B7C2-1CA083984521}" srcId="{582635B0-4B79-D044-8B7C-5A2D6CCFBDBC}" destId="{499310C3-CA06-9F4B-9607-DD192D785A7D}" srcOrd="3" destOrd="0" parTransId="{48E70824-0371-CB42-AF59-C7BFB3E16A4D}" sibTransId="{82F7D9BB-A8BA-EB47-82D9-424AC1A68F6E}"/>
    <dgm:cxn modelId="{3E9C01A9-3CE1-564E-87B0-0D6801D2B980}" type="presOf" srcId="{81FA87EB-50A5-3445-9C26-B2DC737E6879}" destId="{7321B71D-3881-B244-89B7-FBA8505A59CD}" srcOrd="0" destOrd="0" presId="urn:microsoft.com/office/officeart/2005/8/layout/pyramid4"/>
    <dgm:cxn modelId="{9EE33392-A03E-FE4A-815E-EFFBD1D7E1B5}" type="presOf" srcId="{499310C3-CA06-9F4B-9607-DD192D785A7D}" destId="{A733C8B7-A1DF-8A4C-9337-0976496B7746}" srcOrd="0" destOrd="0" presId="urn:microsoft.com/office/officeart/2005/8/layout/pyramid4"/>
    <dgm:cxn modelId="{5B355D34-A633-2B4F-8930-7EBAB11AF91D}" type="presParOf" srcId="{EB1F8E65-F835-3742-8DC8-3860C3C31269}" destId="{83715D1B-73A5-F14F-BD09-C38350ED8A15}" srcOrd="0" destOrd="0" presId="urn:microsoft.com/office/officeart/2005/8/layout/pyramid4"/>
    <dgm:cxn modelId="{CEE0D5C1-8E67-7F49-ACB3-AA6F611A8CC8}" type="presParOf" srcId="{EB1F8E65-F835-3742-8DC8-3860C3C31269}" destId="{7321B71D-3881-B244-89B7-FBA8505A59CD}" srcOrd="1" destOrd="0" presId="urn:microsoft.com/office/officeart/2005/8/layout/pyramid4"/>
    <dgm:cxn modelId="{EBEA8B52-248F-634C-BEC0-A11C6D6F7C46}" type="presParOf" srcId="{EB1F8E65-F835-3742-8DC8-3860C3C31269}" destId="{512D7C24-D508-FE47-AFCB-1762F3F8338C}" srcOrd="2" destOrd="0" presId="urn:microsoft.com/office/officeart/2005/8/layout/pyramid4"/>
    <dgm:cxn modelId="{72E52FDF-3DEB-1543-810E-43C6D9471D23}" type="presParOf" srcId="{EB1F8E65-F835-3742-8DC8-3860C3C31269}" destId="{A733C8B7-A1DF-8A4C-9337-0976496B7746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715D1B-73A5-F14F-BD09-C38350ED8A15}">
      <dsp:nvSpPr>
        <dsp:cNvPr id="0" name=""/>
        <dsp:cNvSpPr/>
      </dsp:nvSpPr>
      <dsp:spPr>
        <a:xfrm>
          <a:off x="4252118" y="0"/>
          <a:ext cx="2468562" cy="2468562"/>
        </a:xfrm>
        <a:prstGeom prst="triangle">
          <a:avLst/>
        </a:prstGeom>
        <a:noFill/>
        <a:ln>
          <a:solidFill>
            <a:schemeClr val="accent1"/>
          </a:solidFill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Objectifs</a:t>
          </a:r>
          <a:endParaRPr lang="fr-FR" sz="1400" kern="1200" dirty="0"/>
        </a:p>
      </dsp:txBody>
      <dsp:txXfrm>
        <a:off x="4869259" y="1234281"/>
        <a:ext cx="1234281" cy="1234281"/>
      </dsp:txXfrm>
    </dsp:sp>
    <dsp:sp modelId="{7321B71D-3881-B244-89B7-FBA8505A59CD}">
      <dsp:nvSpPr>
        <dsp:cNvPr id="0" name=""/>
        <dsp:cNvSpPr/>
      </dsp:nvSpPr>
      <dsp:spPr>
        <a:xfrm>
          <a:off x="3017837" y="2468562"/>
          <a:ext cx="2468562" cy="2468562"/>
        </a:xfrm>
        <a:prstGeom prst="triangle">
          <a:avLst/>
        </a:prstGeom>
        <a:noFill/>
        <a:ln>
          <a:solidFill>
            <a:srgbClr val="727CA3"/>
          </a:solidFill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Méthode d’enseignement</a:t>
          </a:r>
          <a:endParaRPr lang="fr-FR" sz="1400" kern="1200" dirty="0"/>
        </a:p>
      </dsp:txBody>
      <dsp:txXfrm>
        <a:off x="3634978" y="3702843"/>
        <a:ext cx="1234281" cy="1234281"/>
      </dsp:txXfrm>
    </dsp:sp>
    <dsp:sp modelId="{512D7C24-D508-FE47-AFCB-1762F3F8338C}">
      <dsp:nvSpPr>
        <dsp:cNvPr id="0" name=""/>
        <dsp:cNvSpPr/>
      </dsp:nvSpPr>
      <dsp:spPr>
        <a:xfrm rot="10800000">
          <a:off x="4252118" y="2468562"/>
          <a:ext cx="2468562" cy="2468562"/>
        </a:xfrm>
        <a:prstGeom prst="triangle">
          <a:avLst/>
        </a:prstGeom>
        <a:noFill/>
        <a:ln>
          <a:solidFill>
            <a:srgbClr val="727CA3"/>
          </a:solidFill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Besoins</a:t>
          </a:r>
          <a:endParaRPr lang="fr-FR" sz="1400" kern="1200" dirty="0"/>
        </a:p>
      </dsp:txBody>
      <dsp:txXfrm rot="10800000">
        <a:off x="4869258" y="2468562"/>
        <a:ext cx="1234281" cy="1234281"/>
      </dsp:txXfrm>
    </dsp:sp>
    <dsp:sp modelId="{A733C8B7-A1DF-8A4C-9337-0976496B7746}">
      <dsp:nvSpPr>
        <dsp:cNvPr id="0" name=""/>
        <dsp:cNvSpPr/>
      </dsp:nvSpPr>
      <dsp:spPr>
        <a:xfrm>
          <a:off x="5486400" y="2468562"/>
          <a:ext cx="2468562" cy="2468562"/>
        </a:xfrm>
        <a:prstGeom prst="triangle">
          <a:avLst/>
        </a:prstGeom>
        <a:noFill/>
        <a:ln>
          <a:solidFill>
            <a:srgbClr val="727CA3"/>
          </a:solidFill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Evaluation</a:t>
          </a:r>
          <a:endParaRPr lang="fr-FR" sz="1400" kern="1200" dirty="0"/>
        </a:p>
      </dsp:txBody>
      <dsp:txXfrm>
        <a:off x="6103541" y="3702843"/>
        <a:ext cx="1234281" cy="12342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nl-BE" smtClean="0"/>
              <a:t>Cliquez et modifiez le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BE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fld id="{87EA7079-D442-403F-86F7-FB09765DF48B}" type="datetimeFigureOut">
              <a:rPr lang="fr-BE" smtClean="0"/>
              <a:pPr/>
              <a:t>16/12/2014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fr-BE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2BDB93A9-DE17-42E8-A366-46C30944BF1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1206500" y="3648075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1206500" y="3648075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BE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BE" smtClean="0"/>
              <a:t>Cliquez pour modifier les styles du texte du masque</a:t>
            </a:r>
          </a:p>
          <a:p>
            <a:pPr lvl="1" eaLnBrk="1" latinLnBrk="0" hangingPunct="1"/>
            <a:r>
              <a:rPr lang="nl-BE" smtClean="0"/>
              <a:t>Deuxième niveau</a:t>
            </a:r>
          </a:p>
          <a:p>
            <a:pPr lvl="2" eaLnBrk="1" latinLnBrk="0" hangingPunct="1"/>
            <a:r>
              <a:rPr lang="nl-BE" smtClean="0"/>
              <a:t>Troisième niveau</a:t>
            </a:r>
          </a:p>
          <a:p>
            <a:pPr lvl="3" eaLnBrk="1" latinLnBrk="0" hangingPunct="1"/>
            <a:r>
              <a:rPr lang="nl-BE" smtClean="0"/>
              <a:t>Quatrième niveau</a:t>
            </a:r>
          </a:p>
          <a:p>
            <a:pPr lvl="4" eaLnBrk="1" latinLnBrk="0" hangingPunct="1"/>
            <a:r>
              <a:rPr lang="nl-BE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7079-D442-403F-86F7-FB09765DF48B}" type="datetimeFigureOut">
              <a:rPr lang="fr-BE" smtClean="0"/>
              <a:pPr/>
              <a:t>16/12/2014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C8ED-FE2D-4471-B777-895BC56577FF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nl-BE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nl-BE" smtClean="0"/>
              <a:t>Cliquez pour modifier les styles du texte du masque</a:t>
            </a:r>
          </a:p>
          <a:p>
            <a:pPr lvl="1" eaLnBrk="1" latinLnBrk="0" hangingPunct="1"/>
            <a:r>
              <a:rPr lang="nl-BE" smtClean="0"/>
              <a:t>Deuxième niveau</a:t>
            </a:r>
          </a:p>
          <a:p>
            <a:pPr lvl="2" eaLnBrk="1" latinLnBrk="0" hangingPunct="1"/>
            <a:r>
              <a:rPr lang="nl-BE" smtClean="0"/>
              <a:t>Troisième niveau</a:t>
            </a:r>
          </a:p>
          <a:p>
            <a:pPr lvl="3" eaLnBrk="1" latinLnBrk="0" hangingPunct="1"/>
            <a:r>
              <a:rPr lang="nl-BE" smtClean="0"/>
              <a:t>Quatrième niveau</a:t>
            </a:r>
          </a:p>
          <a:p>
            <a:pPr lvl="4" eaLnBrk="1" latinLnBrk="0" hangingPunct="1"/>
            <a:r>
              <a:rPr lang="nl-BE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7079-D442-403F-86F7-FB09765DF48B}" type="datetimeFigureOut">
              <a:rPr lang="fr-BE" smtClean="0"/>
              <a:pPr/>
              <a:t>16/12/2014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C8ED-FE2D-4471-B777-895BC56577FF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angle isocèle 7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 rot="5400000">
            <a:off x="5814836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BE" smtClean="0"/>
              <a:t>Cliquez et modifiez le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7079-D442-403F-86F7-FB09765DF48B}" type="datetimeFigureOut">
              <a:rPr lang="fr-BE" smtClean="0"/>
              <a:pPr/>
              <a:t>16/12/2014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C8ED-FE2D-4471-B777-895BC56577FF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nl-BE" smtClean="0"/>
              <a:t>Cliquez pour modifier les styles du texte du masque</a:t>
            </a:r>
          </a:p>
          <a:p>
            <a:pPr lvl="1" eaLnBrk="1" latinLnBrk="0" hangingPunct="1"/>
            <a:r>
              <a:rPr lang="nl-BE" smtClean="0"/>
              <a:t>Deuxième niveau</a:t>
            </a:r>
          </a:p>
          <a:p>
            <a:pPr lvl="2" eaLnBrk="1" latinLnBrk="0" hangingPunct="1"/>
            <a:r>
              <a:rPr lang="nl-BE" smtClean="0"/>
              <a:t>Troisième niveau</a:t>
            </a:r>
          </a:p>
          <a:p>
            <a:pPr lvl="3" eaLnBrk="1" latinLnBrk="0" hangingPunct="1"/>
            <a:r>
              <a:rPr lang="nl-BE" smtClean="0"/>
              <a:t>Quatrième niveau</a:t>
            </a:r>
          </a:p>
          <a:p>
            <a:pPr lvl="4" eaLnBrk="1" latinLnBrk="0" hangingPunct="1"/>
            <a:r>
              <a:rPr lang="nl-BE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nl-BE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BE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/>
          <a:p>
            <a:fld id="{87EA7079-D442-403F-86F7-FB09765DF48B}" type="datetimeFigureOut">
              <a:rPr lang="fr-BE" smtClean="0"/>
              <a:pPr/>
              <a:t>16/12/2014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26464" y="6355080"/>
            <a:ext cx="2027936" cy="365760"/>
          </a:xfrm>
        </p:spPr>
        <p:txBody>
          <a:bodyPr/>
          <a:lstStyle/>
          <a:p>
            <a:fld id="{D9F4C8ED-FE2D-4471-B777-895BC56577FF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7" name="Rectangle 6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nl-BE" smtClean="0"/>
              <a:t>Cliquez et modifiez le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7079-D442-403F-86F7-FB09765DF48B}" type="datetimeFigureOut">
              <a:rPr lang="fr-BE" smtClean="0"/>
              <a:pPr/>
              <a:t>16/12/2014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C8ED-FE2D-4471-B777-895BC56577FF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nl-BE" smtClean="0"/>
              <a:t>Cliquez pour modifier les styles du texte du masque</a:t>
            </a:r>
          </a:p>
          <a:p>
            <a:pPr lvl="1" eaLnBrk="1" latinLnBrk="0" hangingPunct="1"/>
            <a:r>
              <a:rPr lang="nl-BE" smtClean="0"/>
              <a:t>Deuxième niveau</a:t>
            </a:r>
          </a:p>
          <a:p>
            <a:pPr lvl="2" eaLnBrk="1" latinLnBrk="0" hangingPunct="1"/>
            <a:r>
              <a:rPr lang="nl-BE" smtClean="0"/>
              <a:t>Troisième niveau</a:t>
            </a:r>
          </a:p>
          <a:p>
            <a:pPr lvl="3" eaLnBrk="1" latinLnBrk="0" hangingPunct="1"/>
            <a:r>
              <a:rPr lang="nl-BE" smtClean="0"/>
              <a:t>Quatrième niveau</a:t>
            </a:r>
          </a:p>
          <a:p>
            <a:pPr lvl="4" eaLnBrk="1" latinLnBrk="0" hangingPunct="1"/>
            <a:r>
              <a:rPr lang="nl-BE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nl-BE" smtClean="0"/>
              <a:t>Cliquez pour modifier les styles du texte du masque</a:t>
            </a:r>
          </a:p>
          <a:p>
            <a:pPr lvl="1" eaLnBrk="1" latinLnBrk="0" hangingPunct="1"/>
            <a:r>
              <a:rPr lang="nl-BE" smtClean="0"/>
              <a:t>Deuxième niveau</a:t>
            </a:r>
          </a:p>
          <a:p>
            <a:pPr lvl="2" eaLnBrk="1" latinLnBrk="0" hangingPunct="1"/>
            <a:r>
              <a:rPr lang="nl-BE" smtClean="0"/>
              <a:t>Troisième niveau</a:t>
            </a:r>
          </a:p>
          <a:p>
            <a:pPr lvl="3" eaLnBrk="1" latinLnBrk="0" hangingPunct="1"/>
            <a:r>
              <a:rPr lang="nl-BE" smtClean="0"/>
              <a:t>Quatrième niveau</a:t>
            </a:r>
          </a:p>
          <a:p>
            <a:pPr lvl="4" eaLnBrk="1" latinLnBrk="0" hangingPunct="1"/>
            <a:r>
              <a:rPr lang="nl-BE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BE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BE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7601" y="1295400"/>
            <a:ext cx="5389033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BE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7079-D442-403F-86F7-FB09765DF48B}" type="datetimeFigureOut">
              <a:rPr lang="fr-BE" smtClean="0"/>
              <a:pPr/>
              <a:t>16/12/2014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C8ED-FE2D-4471-B777-895BC56577FF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nl-BE" smtClean="0"/>
              <a:t>Cliquez pour modifier les styles du texte du masque</a:t>
            </a:r>
          </a:p>
          <a:p>
            <a:pPr lvl="1" eaLnBrk="1" latinLnBrk="0" hangingPunct="1"/>
            <a:r>
              <a:rPr lang="nl-BE" smtClean="0"/>
              <a:t>Deuxième niveau</a:t>
            </a:r>
          </a:p>
          <a:p>
            <a:pPr lvl="2" eaLnBrk="1" latinLnBrk="0" hangingPunct="1"/>
            <a:r>
              <a:rPr lang="nl-BE" smtClean="0"/>
              <a:t>Troisième niveau</a:t>
            </a:r>
          </a:p>
          <a:p>
            <a:pPr lvl="3" eaLnBrk="1" latinLnBrk="0" hangingPunct="1"/>
            <a:r>
              <a:rPr lang="nl-BE" smtClean="0"/>
              <a:t>Quatrième niveau</a:t>
            </a:r>
          </a:p>
          <a:p>
            <a:pPr lvl="4" eaLnBrk="1" latinLnBrk="0" hangingPunct="1"/>
            <a:r>
              <a:rPr lang="nl-BE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nl-BE" smtClean="0"/>
              <a:t>Cliquez pour modifier les styles du texte du masque</a:t>
            </a:r>
          </a:p>
          <a:p>
            <a:pPr lvl="1" eaLnBrk="1" latinLnBrk="0" hangingPunct="1"/>
            <a:r>
              <a:rPr lang="nl-BE" smtClean="0"/>
              <a:t>Deuxième niveau</a:t>
            </a:r>
          </a:p>
          <a:p>
            <a:pPr lvl="2" eaLnBrk="1" latinLnBrk="0" hangingPunct="1"/>
            <a:r>
              <a:rPr lang="nl-BE" smtClean="0"/>
              <a:t>Troisième niveau</a:t>
            </a:r>
          </a:p>
          <a:p>
            <a:pPr lvl="3" eaLnBrk="1" latinLnBrk="0" hangingPunct="1"/>
            <a:r>
              <a:rPr lang="nl-BE" smtClean="0"/>
              <a:t>Quatrième niveau</a:t>
            </a:r>
          </a:p>
          <a:p>
            <a:pPr lvl="4" eaLnBrk="1" latinLnBrk="0" hangingPunct="1"/>
            <a:r>
              <a:rPr lang="nl-BE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nl-BE" smtClean="0"/>
              <a:t>Cliquez et modifiez le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7079-D442-403F-86F7-FB09765DF48B}" type="datetimeFigureOut">
              <a:rPr lang="fr-BE" smtClean="0"/>
              <a:pPr/>
              <a:t>16/12/2014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C8ED-FE2D-4471-B777-895BC56577FF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7079-D442-403F-86F7-FB09765DF48B}" type="datetimeFigureOut">
              <a:rPr lang="fr-BE" smtClean="0"/>
              <a:pPr/>
              <a:t>16/12/2014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C8ED-FE2D-4471-B777-895BC56577FF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BE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8432800" y="1219201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7079-D442-403F-86F7-FB09765DF48B}" type="datetimeFigureOut">
              <a:rPr lang="fr-BE" smtClean="0"/>
              <a:pPr/>
              <a:t>16/12/2014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3A9-DE17-42E8-A366-46C30944BF1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nl-BE" smtClean="0"/>
              <a:t>Cliquez pour modifier les styles du texte du masque</a:t>
            </a:r>
          </a:p>
          <a:p>
            <a:pPr lvl="1" eaLnBrk="1" latinLnBrk="0" hangingPunct="1"/>
            <a:r>
              <a:rPr lang="nl-BE" smtClean="0"/>
              <a:t>Deuxième niveau</a:t>
            </a:r>
          </a:p>
          <a:p>
            <a:pPr lvl="2" eaLnBrk="1" latinLnBrk="0" hangingPunct="1"/>
            <a:r>
              <a:rPr lang="nl-BE" smtClean="0"/>
              <a:t>Troisième niveau</a:t>
            </a:r>
          </a:p>
          <a:p>
            <a:pPr lvl="3" eaLnBrk="1" latinLnBrk="0" hangingPunct="1"/>
            <a:r>
              <a:rPr lang="nl-BE" smtClean="0"/>
              <a:t>Quatrième niveau</a:t>
            </a:r>
          </a:p>
          <a:p>
            <a:pPr lvl="4" eaLnBrk="1" latinLnBrk="0" hangingPunct="1"/>
            <a:r>
              <a:rPr lang="nl-BE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nl-BE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nl-BE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7079-D442-403F-86F7-FB09765DF48B}" type="datetimeFigureOut">
              <a:rPr lang="fr-BE" smtClean="0"/>
              <a:pPr/>
              <a:t>16/12/2014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C8ED-FE2D-4471-B777-895BC56577FF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09600" y="500856"/>
            <a:ext cx="24384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nl-BE" smtClean="0"/>
              <a:t>Cliquez et modifiez le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BE" smtClean="0"/>
              <a:t>Cliquez pour modifier les styles du texte du masque</a:t>
            </a:r>
          </a:p>
          <a:p>
            <a:pPr lvl="1" eaLnBrk="1" latinLnBrk="0" hangingPunct="1"/>
            <a:r>
              <a:rPr kumimoji="0" lang="nl-BE" smtClean="0"/>
              <a:t>Deuxième niveau</a:t>
            </a:r>
          </a:p>
          <a:p>
            <a:pPr lvl="2" eaLnBrk="1" latinLnBrk="0" hangingPunct="1"/>
            <a:r>
              <a:rPr kumimoji="0" lang="nl-BE" smtClean="0"/>
              <a:t>Troisième niveau</a:t>
            </a:r>
          </a:p>
          <a:p>
            <a:pPr lvl="3" eaLnBrk="1" latinLnBrk="0" hangingPunct="1"/>
            <a:r>
              <a:rPr kumimoji="0" lang="nl-BE" smtClean="0"/>
              <a:t>Quatrième niveau</a:t>
            </a:r>
          </a:p>
          <a:p>
            <a:pPr lvl="4" eaLnBrk="1" latinLnBrk="0" hangingPunct="1"/>
            <a:r>
              <a:rPr kumimoji="0" lang="nl-BE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EA7079-D442-403F-86F7-FB09765DF48B}" type="datetimeFigureOut">
              <a:rPr lang="fr-BE" smtClean="0"/>
              <a:pPr/>
              <a:t>16/12/2014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4C8ED-FE2D-4471-B777-895BC56577FF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8" name="Connecteur droit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necteur droit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angle isocèle 9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/>
              <a:t>Dispositif hybride : un scénario pédagogique pour développer l’apprentissage collaboratif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dirty="0" smtClean="0"/>
              <a:t>Emmanuelle Alves da Silva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4934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sz="quarter" idx="1"/>
          </p:nvPr>
        </p:nvSpPr>
        <p:spPr>
          <a:xfrm rot="5400000">
            <a:off x="5462690" y="1616115"/>
            <a:ext cx="559483" cy="9924288"/>
          </a:xfrm>
        </p:spPr>
        <p:txBody>
          <a:bodyPr vert="vert270">
            <a:normAutofit/>
          </a:bodyPr>
          <a:lstStyle/>
          <a:p>
            <a:pPr marL="0" indent="0" algn="ctr">
              <a:buNone/>
            </a:pPr>
            <a:r>
              <a:rPr lang="fr-BE" sz="1600" b="1" dirty="0" smtClean="0">
                <a:solidFill>
                  <a:srgbClr val="FF6600"/>
                </a:solidFill>
              </a:rPr>
              <a:t>ETAPE 2  : TRAVAIL COLLABORATIF à DISTANCE</a:t>
            </a:r>
          </a:p>
        </p:txBody>
      </p:sp>
      <p:pic>
        <p:nvPicPr>
          <p:cNvPr id="14" name="Espace réservé du contenu 13" descr="Capture d’écran 2014-12-14 à 15.15.21.pn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t="-17985" b="-17985"/>
          <a:stretch>
            <a:fillRect/>
          </a:stretch>
        </p:blipFill>
        <p:spPr>
          <a:xfrm>
            <a:off x="6752202" y="1508980"/>
            <a:ext cx="4287711" cy="4644931"/>
          </a:xfrm>
        </p:spPr>
      </p:pic>
      <p:pic>
        <p:nvPicPr>
          <p:cNvPr id="11" name="Image 10" descr="Capture d’écran 2014-12-14 à 15.20.2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985" y="2288620"/>
            <a:ext cx="4036232" cy="386047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43046" y="402395"/>
            <a:ext cx="4551764" cy="6664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Constitution de sous-groupes de conseillers municipaux</a:t>
            </a:r>
            <a:endParaRPr lang="fr-FR" sz="2400" dirty="0"/>
          </a:p>
        </p:txBody>
      </p:sp>
      <p:sp>
        <p:nvSpPr>
          <p:cNvPr id="13" name="Rectangle 12"/>
          <p:cNvSpPr/>
          <p:nvPr/>
        </p:nvSpPr>
        <p:spPr>
          <a:xfrm>
            <a:off x="6752202" y="190125"/>
            <a:ext cx="4237416" cy="102963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Consigne : proposer des projets d’amélioration pour la ville</a:t>
            </a:r>
            <a:endParaRPr lang="fr-FR" sz="2400" dirty="0"/>
          </a:p>
        </p:txBody>
      </p:sp>
      <p:sp>
        <p:nvSpPr>
          <p:cNvPr id="15" name="Rectangle 14"/>
          <p:cNvSpPr/>
          <p:nvPr/>
        </p:nvSpPr>
        <p:spPr>
          <a:xfrm>
            <a:off x="4142492" y="2066062"/>
            <a:ext cx="1515408" cy="5841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Culture &amp; loisir </a:t>
            </a:r>
            <a:endParaRPr lang="fr-FR" sz="14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79645" y="2297825"/>
            <a:ext cx="1515408" cy="5841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Économie </a:t>
            </a:r>
            <a:endParaRPr lang="fr-FR" sz="14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68356" y="5053320"/>
            <a:ext cx="1515408" cy="5841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Etc.</a:t>
            </a:r>
            <a:endParaRPr lang="fr-FR" sz="14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861664" y="5645735"/>
            <a:ext cx="1515408" cy="5841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Santé publique</a:t>
            </a:r>
            <a:endParaRPr lang="fr-FR" sz="14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90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521446" y="1094012"/>
            <a:ext cx="10159738" cy="506294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fr-BE" dirty="0" smtClean="0"/>
          </a:p>
          <a:p>
            <a:pPr marL="0" indent="0">
              <a:buNone/>
            </a:pP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sz="quarter" idx="2"/>
          </p:nvPr>
        </p:nvSpPr>
        <p:spPr>
          <a:xfrm rot="5400000">
            <a:off x="5861302" y="1368552"/>
            <a:ext cx="481584" cy="10521695"/>
          </a:xfrm>
        </p:spPr>
        <p:txBody>
          <a:bodyPr vert="vert270">
            <a:normAutofit/>
          </a:bodyPr>
          <a:lstStyle/>
          <a:p>
            <a:pPr marL="0" indent="0" algn="ctr">
              <a:buNone/>
            </a:pPr>
            <a:r>
              <a:rPr lang="fr-BE" sz="1600" b="1" dirty="0" smtClean="0">
                <a:solidFill>
                  <a:srgbClr val="FF6600"/>
                </a:solidFill>
              </a:rPr>
              <a:t>ETAPE 2  : TRAVAIL COLLABORATIF à DISTANCE</a:t>
            </a:r>
          </a:p>
        </p:txBody>
      </p:sp>
      <p:pic>
        <p:nvPicPr>
          <p:cNvPr id="6" name="Image 5" descr="Capture d’écran 2014-12-14 à 15.15.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42" y="2716856"/>
            <a:ext cx="3405996" cy="275038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176341" y="465269"/>
            <a:ext cx="38280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2400" dirty="0" smtClean="0"/>
              <a:t>Acquis d’apprentissage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79124" y="1682114"/>
            <a:ext cx="2812919" cy="8676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Rédiger un document de facture officielle pour les autres équipes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22489" y="1609580"/>
            <a:ext cx="2967494" cy="8676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F</a:t>
            </a:r>
            <a:r>
              <a:rPr lang="fr-FR" dirty="0" smtClean="0">
                <a:solidFill>
                  <a:schemeClr val="tx1"/>
                </a:solidFill>
              </a:rPr>
              <a:t>ormuler </a:t>
            </a:r>
            <a:r>
              <a:rPr lang="fr-FR" dirty="0" smtClean="0">
                <a:solidFill>
                  <a:schemeClr val="tx1"/>
                </a:solidFill>
              </a:rPr>
              <a:t>des </a:t>
            </a:r>
            <a:r>
              <a:rPr lang="fr-FR" dirty="0" smtClean="0">
                <a:solidFill>
                  <a:schemeClr val="tx1"/>
                </a:solidFill>
              </a:rPr>
              <a:t>propositions en faisant un brainstorming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13" name="Image 12" descr="Capture d’écran 2014-12-15 à 13.16.3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4699" y="2992812"/>
            <a:ext cx="3570197" cy="247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4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80766" y="152400"/>
            <a:ext cx="10601633" cy="990600"/>
          </a:xfrm>
        </p:spPr>
        <p:txBody>
          <a:bodyPr>
            <a:normAutofit/>
          </a:bodyPr>
          <a:lstStyle/>
          <a:p>
            <a:r>
              <a:rPr lang="fr-BE" sz="2400" dirty="0" smtClean="0">
                <a:latin typeface="+mn-lt"/>
              </a:rPr>
              <a:t>Outils : forum thématique avec ou sans tutorat</a:t>
            </a:r>
            <a:endParaRPr lang="fr-FR" sz="2400" dirty="0">
              <a:latin typeface="+mn-lt"/>
            </a:endParaRPr>
          </a:p>
        </p:txBody>
      </p:sp>
      <p:pic>
        <p:nvPicPr>
          <p:cNvPr id="6" name="Espace réservé du contenu 5" descr="Capture d’écran 2014-12-15 à 09.23.54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5321" r="-25321"/>
          <a:stretch>
            <a:fillRect/>
          </a:stretch>
        </p:blipFill>
        <p:spPr>
          <a:xfrm>
            <a:off x="741862" y="1269499"/>
            <a:ext cx="5695992" cy="4937760"/>
          </a:xfrm>
        </p:spPr>
      </p:pic>
      <p:sp>
        <p:nvSpPr>
          <p:cNvPr id="5" name="Espace réservé du texte 3"/>
          <p:cNvSpPr>
            <a:spLocks noGrp="1"/>
          </p:cNvSpPr>
          <p:nvPr>
            <p:ph type="body" idx="4294967295"/>
          </p:nvPr>
        </p:nvSpPr>
        <p:spPr>
          <a:xfrm rot="5400000">
            <a:off x="6096970" y="1662669"/>
            <a:ext cx="585786" cy="9804878"/>
          </a:xfrm>
        </p:spPr>
        <p:txBody>
          <a:bodyPr vert="vert270">
            <a:normAutofit/>
          </a:bodyPr>
          <a:lstStyle/>
          <a:p>
            <a:pPr marL="0" indent="0" algn="ctr">
              <a:buNone/>
            </a:pPr>
            <a:r>
              <a:rPr lang="fr-BE" sz="1600" b="1" dirty="0" smtClean="0">
                <a:solidFill>
                  <a:srgbClr val="FF6600"/>
                </a:solidFill>
              </a:rPr>
              <a:t>ETAPE 2  :  TRAVAIL COLLABORATIF à DISTANCE</a:t>
            </a:r>
          </a:p>
        </p:txBody>
      </p:sp>
      <p:sp>
        <p:nvSpPr>
          <p:cNvPr id="7" name="Rectangle 6"/>
          <p:cNvSpPr/>
          <p:nvPr/>
        </p:nvSpPr>
        <p:spPr>
          <a:xfrm>
            <a:off x="3973370" y="2356581"/>
            <a:ext cx="1515408" cy="99692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1. Discussion &amp; échange d’idées</a:t>
            </a:r>
            <a:endParaRPr lang="fr-FR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8" name="Image 7" descr="Capture d’écran 2014-12-15 à 09.27.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0703" y="1521543"/>
            <a:ext cx="2641600" cy="2667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047889" y="1646998"/>
            <a:ext cx="1754226" cy="99692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2. Dépôt &amp; Prise de connaissance des rapports des équipes</a:t>
            </a:r>
            <a:endParaRPr lang="fr-FR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10" name="Image 9" descr="Capture d’écran 2014-12-15 à 09.37.0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9420" y="3785025"/>
            <a:ext cx="2454318" cy="222207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749917" y="4311939"/>
            <a:ext cx="1962798" cy="169516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3. Travail en sous-groupes pour exploiter les propositions des autres &amp; proposer des collaborations</a:t>
            </a:r>
            <a:endParaRPr lang="fr-FR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35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9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2400" dirty="0" smtClean="0">
                <a:latin typeface="+mn-lt"/>
              </a:rPr>
              <a:t>Acquis d’apprentissage</a:t>
            </a:r>
            <a:endParaRPr lang="fr-FR" sz="2400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011828" y="1219200"/>
            <a:ext cx="9570571" cy="4937760"/>
          </a:xfrm>
        </p:spPr>
        <p:txBody>
          <a:bodyPr/>
          <a:lstStyle/>
          <a:p>
            <a:pPr lvl="0">
              <a:buNone/>
            </a:pPr>
            <a:endParaRPr lang="fr-BE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4294967295"/>
          </p:nvPr>
        </p:nvSpPr>
        <p:spPr>
          <a:xfrm rot="5400000">
            <a:off x="6223750" y="1249416"/>
            <a:ext cx="488209" cy="10521695"/>
          </a:xfrm>
        </p:spPr>
        <p:txBody>
          <a:bodyPr vert="vert270">
            <a:normAutofit/>
          </a:bodyPr>
          <a:lstStyle/>
          <a:p>
            <a:pPr marL="0" indent="0" algn="ctr">
              <a:buNone/>
            </a:pPr>
            <a:r>
              <a:rPr lang="fr-BE" sz="1600" b="1" dirty="0" smtClean="0">
                <a:solidFill>
                  <a:schemeClr val="accent2">
                    <a:lumMod val="75000"/>
                  </a:schemeClr>
                </a:solidFill>
              </a:rPr>
              <a:t>ETAPE 3 : TRAVAIL en PRESENTIEL </a:t>
            </a:r>
            <a:endParaRPr lang="fr-BE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Image 6" descr="Capture d’écran 2014-12-15 à 09.46.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255" y="3797600"/>
            <a:ext cx="9028084" cy="24595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21294" y="4692903"/>
            <a:ext cx="5909748" cy="61863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MARDI 12.04.2011 :  Conseil municipal</a:t>
            </a:r>
            <a:endParaRPr lang="fr-FR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19842" y="1784786"/>
            <a:ext cx="2967494" cy="8676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Exposer le point de vue de son équipe de façon convaincante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67203" y="2357361"/>
            <a:ext cx="2967494" cy="8676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Interagir avec les autres équipes en exploitant leurs arguments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514564" y="2638330"/>
            <a:ext cx="2967494" cy="8676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Trouver un compromis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22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type="body" idx="4294967295"/>
          </p:nvPr>
        </p:nvSpPr>
        <p:spPr>
          <a:xfrm rot="5400000">
            <a:off x="5981989" y="1337966"/>
            <a:ext cx="560324" cy="10479745"/>
          </a:xfrm>
        </p:spPr>
        <p:txBody>
          <a:bodyPr vert="vert270">
            <a:normAutofit/>
          </a:bodyPr>
          <a:lstStyle/>
          <a:p>
            <a:pPr marL="0" indent="0" algn="ctr">
              <a:buNone/>
            </a:pPr>
            <a:r>
              <a:rPr lang="fr-BE" sz="1600" b="1" dirty="0" smtClean="0">
                <a:solidFill>
                  <a:srgbClr val="638CAE"/>
                </a:solidFill>
              </a:rPr>
              <a:t>ETAPE 3  :  TRAVAIL en PRESENTIEL </a:t>
            </a:r>
            <a:endParaRPr lang="fr-BE" sz="1600" b="1" dirty="0">
              <a:solidFill>
                <a:srgbClr val="638CAE"/>
              </a:solidFill>
            </a:endParaRPr>
          </a:p>
        </p:txBody>
      </p:sp>
      <p:pic>
        <p:nvPicPr>
          <p:cNvPr id="8" name="Espace réservé du contenu 7" descr="Capture d’écran 2014-12-15 à 09.45.31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4180" r="-4180"/>
          <a:stretch>
            <a:fillRect/>
          </a:stretch>
        </p:blipFill>
        <p:spPr>
          <a:xfrm>
            <a:off x="609600" y="1219200"/>
            <a:ext cx="6092306" cy="4937760"/>
          </a:xfrm>
        </p:spPr>
      </p:pic>
      <p:pic>
        <p:nvPicPr>
          <p:cNvPr id="9" name="Image 8" descr="Capture d’écran 2014-12-15 à 09.53.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811" y="2564190"/>
            <a:ext cx="4245428" cy="34254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20362620">
            <a:off x="7629835" y="1331147"/>
            <a:ext cx="1515408" cy="99692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</a:rPr>
              <a:t>Comment se répartir le budget ? </a:t>
            </a:r>
            <a:endParaRPr lang="fr-FR" sz="2000" dirty="0">
              <a:ln>
                <a:solidFill>
                  <a:schemeClr val="tx1"/>
                </a:solidFill>
              </a:ln>
              <a:solidFill>
                <a:srgbClr val="FF66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1823679">
            <a:off x="9511943" y="1596459"/>
            <a:ext cx="1866122" cy="99692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</a:rPr>
              <a:t>Pour développer quels projets ? </a:t>
            </a:r>
            <a:endParaRPr lang="fr-FR" sz="2000" dirty="0">
              <a:ln>
                <a:solidFill>
                  <a:schemeClr val="tx1"/>
                </a:solidFill>
              </a:ln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35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fr-BE" dirty="0" smtClean="0"/>
          </a:p>
          <a:p>
            <a:endParaRPr lang="fr-BE" dirty="0" smtClean="0"/>
          </a:p>
          <a:p>
            <a:endParaRPr lang="fr-BE" dirty="0"/>
          </a:p>
        </p:txBody>
      </p:sp>
      <p:pic>
        <p:nvPicPr>
          <p:cNvPr id="12" name="Espace réservé du contenu 11" descr="Capture d’écran 2014-12-15 à 10.04.57.pn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-18085" r="-18085"/>
          <a:stretch>
            <a:fillRect/>
          </a:stretch>
        </p:blipFill>
        <p:spPr>
          <a:xfrm>
            <a:off x="8327652" y="3737448"/>
            <a:ext cx="3254748" cy="2434752"/>
          </a:xfrm>
        </p:spPr>
      </p:pic>
      <p:sp>
        <p:nvSpPr>
          <p:cNvPr id="15" name="Rectangle 14"/>
          <p:cNvSpPr/>
          <p:nvPr/>
        </p:nvSpPr>
        <p:spPr>
          <a:xfrm>
            <a:off x="9753024" y="2885792"/>
            <a:ext cx="2076863" cy="99692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À partir de critères préalablement établis en groupe </a:t>
            </a:r>
            <a:endParaRPr lang="fr-FR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226354" y="1364023"/>
            <a:ext cx="1515408" cy="99692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Points forts &amp; faiblesses</a:t>
            </a:r>
            <a:endParaRPr lang="fr-FR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17" name="Image 16" descr="Capture d’écran 2014-12-15 à 10.13.4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373" y="1645054"/>
            <a:ext cx="2698910" cy="2164546"/>
          </a:xfrm>
          <a:prstGeom prst="rect">
            <a:avLst/>
          </a:prstGeom>
        </p:spPr>
      </p:pic>
      <p:pic>
        <p:nvPicPr>
          <p:cNvPr id="18" name="Image 17" descr="Capture d’écran 2014-12-15 à 10.21.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0270" y="2424290"/>
            <a:ext cx="1789652" cy="2121254"/>
          </a:xfrm>
          <a:prstGeom prst="rect">
            <a:avLst/>
          </a:prstGeom>
        </p:spPr>
      </p:pic>
      <p:pic>
        <p:nvPicPr>
          <p:cNvPr id="19" name="Image 18" descr="Capture d’écran 2014-12-15 à 10.26.2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9163" y="3992563"/>
            <a:ext cx="1739900" cy="234950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360741" y="4579243"/>
            <a:ext cx="1914374" cy="117614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>
                  <a:solidFill>
                    <a:schemeClr val="tx1"/>
                  </a:solidFill>
                </a:ln>
                <a:noFill/>
              </a:rPr>
              <a:t>En fonction du niveau d’autonomie des apprenants</a:t>
            </a:r>
            <a:endParaRPr lang="fr-FR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43046" y="402395"/>
            <a:ext cx="4551764" cy="6664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Rôle de l’enseignant ? </a:t>
            </a:r>
            <a:endParaRPr lang="fr-FR" sz="2400" dirty="0"/>
          </a:p>
        </p:txBody>
      </p:sp>
      <p:sp>
        <p:nvSpPr>
          <p:cNvPr id="22" name="Rectangle 21"/>
          <p:cNvSpPr/>
          <p:nvPr/>
        </p:nvSpPr>
        <p:spPr>
          <a:xfrm>
            <a:off x="6325814" y="402395"/>
            <a:ext cx="4551764" cy="6664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Evaluation formative du groupe</a:t>
            </a:r>
            <a:endParaRPr lang="fr-FR" sz="2400" dirty="0"/>
          </a:p>
        </p:txBody>
      </p:sp>
      <p:sp>
        <p:nvSpPr>
          <p:cNvPr id="23" name="Espace réservé du texte 3"/>
          <p:cNvSpPr>
            <a:spLocks noGrp="1"/>
          </p:cNvSpPr>
          <p:nvPr>
            <p:ph type="body" idx="4294967295"/>
          </p:nvPr>
        </p:nvSpPr>
        <p:spPr>
          <a:xfrm rot="5400000">
            <a:off x="6256763" y="3155459"/>
            <a:ext cx="629446" cy="7242047"/>
          </a:xfrm>
        </p:spPr>
        <p:txBody>
          <a:bodyPr vert="vert270">
            <a:normAutofit/>
          </a:bodyPr>
          <a:lstStyle/>
          <a:p>
            <a:pPr marL="0" indent="0" algn="ctr">
              <a:buNone/>
            </a:pPr>
            <a:r>
              <a:rPr lang="fr-BE" sz="1600" b="1" dirty="0" smtClean="0">
                <a:solidFill>
                  <a:srgbClr val="638CAE"/>
                </a:solidFill>
              </a:rPr>
              <a:t>ETAPE 3  :  TRAVAIL en PRESENTIEL </a:t>
            </a:r>
            <a:endParaRPr lang="fr-BE" sz="1600" b="1" dirty="0">
              <a:solidFill>
                <a:srgbClr val="638C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8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 animBg="1"/>
      <p:bldP spid="14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BE" sz="2400" dirty="0" smtClean="0"/>
              <a:t>4. Evaluation du dispositif : </a:t>
            </a:r>
            <a:br>
              <a:rPr lang="fr-BE" sz="2400" dirty="0" smtClean="0"/>
            </a:br>
            <a:r>
              <a:rPr lang="fr-BE" sz="2400" dirty="0" smtClean="0"/>
              <a:t>quelles sont les dimensions à prendre en compte ? </a:t>
            </a:r>
            <a:br>
              <a:rPr lang="fr-BE" sz="2400" dirty="0" smtClean="0"/>
            </a:br>
            <a:endParaRPr lang="fr-BE" sz="2400" dirty="0"/>
          </a:p>
        </p:txBody>
      </p:sp>
      <p:graphicFrame>
        <p:nvGraphicFramePr>
          <p:cNvPr id="10" name="Espace réservé du contenu 9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13182724"/>
              </p:ext>
            </p:extLst>
          </p:nvPr>
        </p:nvGraphicFramePr>
        <p:xfrm>
          <a:off x="609600" y="1219200"/>
          <a:ext cx="109728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/>
          <p:cNvSpPr/>
          <p:nvPr/>
        </p:nvSpPr>
        <p:spPr>
          <a:xfrm>
            <a:off x="1702515" y="2521493"/>
            <a:ext cx="2693452" cy="85138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ln w="285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a:rPr>
              <a:t>Pertinence</a:t>
            </a:r>
            <a:endParaRPr lang="fr-FR" sz="2400" b="1" dirty="0"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20264" y="1941757"/>
            <a:ext cx="2078304" cy="85138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ln w="285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a:rPr>
              <a:t>Cohérence</a:t>
            </a:r>
            <a:endParaRPr lang="fr-FR" sz="2400" b="1" dirty="0"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55060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193613" y="6331852"/>
            <a:ext cx="16741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baseline="30000" dirty="0" smtClean="0"/>
              <a:t>Tardif, J. (1992)</a:t>
            </a:r>
            <a:endParaRPr lang="fr-FR" sz="2400" dirty="0"/>
          </a:p>
        </p:txBody>
      </p:sp>
      <p:sp>
        <p:nvSpPr>
          <p:cNvPr id="6" name="Rectangle 5"/>
          <p:cNvSpPr/>
          <p:nvPr/>
        </p:nvSpPr>
        <p:spPr>
          <a:xfrm>
            <a:off x="10027464" y="1712190"/>
            <a:ext cx="2078306" cy="914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Motivateur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739840" y="1465557"/>
            <a:ext cx="2078306" cy="914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54803" y="1904413"/>
            <a:ext cx="2078306" cy="5249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Déclencheur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949500" y="2490991"/>
            <a:ext cx="2078306" cy="914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Facilitateur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113694" y="3235914"/>
            <a:ext cx="2078306" cy="914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Organisateur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113694" y="4052108"/>
            <a:ext cx="2078306" cy="914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Gestionnaire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754811" y="4873051"/>
            <a:ext cx="2078306" cy="914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Evaluateur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3" name="Espace réservé du contenu 4"/>
          <p:cNvSpPr txBox="1">
            <a:spLocks/>
          </p:cNvSpPr>
          <p:nvPr/>
        </p:nvSpPr>
        <p:spPr>
          <a:xfrm>
            <a:off x="479574" y="1132229"/>
            <a:ext cx="2561442" cy="127341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 smtClean="0"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Interaction</a:t>
            </a:r>
            <a:r>
              <a:rPr kumimoji="0" lang="fr-FR" b="1" i="0" u="none" strike="noStrike" kern="1200" cap="none" spc="0" normalizeH="0" noProof="0" dirty="0" smtClean="0"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apprenant - machine</a:t>
            </a:r>
            <a:endParaRPr kumimoji="0" lang="fr-FR" b="1" i="0" u="none" strike="noStrike" kern="1200" cap="none" spc="0" normalizeH="0" baseline="0" noProof="0" dirty="0"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9289" y="2665270"/>
            <a:ext cx="2078306" cy="105857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Lisibilité de l’interface 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48219" y="2567582"/>
            <a:ext cx="2078306" cy="914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Outils de rétroaction 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17" name="Image 16" descr="Capture d’écran 2014-12-15 à 11.19.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613" y="3766308"/>
            <a:ext cx="2569016" cy="2496443"/>
          </a:xfrm>
          <a:prstGeom prst="rect">
            <a:avLst/>
          </a:prstGeom>
        </p:spPr>
      </p:pic>
      <p:pic>
        <p:nvPicPr>
          <p:cNvPr id="20" name="Image 19" descr="Capture d’écran 2014-12-15 à 10.25.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9002" y="2333784"/>
            <a:ext cx="3449409" cy="3419981"/>
          </a:xfrm>
          <a:prstGeom prst="rect">
            <a:avLst/>
          </a:prstGeom>
        </p:spPr>
      </p:pic>
      <p:pic>
        <p:nvPicPr>
          <p:cNvPr id="22" name="Image 21" descr="Capture d’écran 2014-12-15 à 11.32.1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4811" y="2856879"/>
            <a:ext cx="1511300" cy="17907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792361" y="3758932"/>
            <a:ext cx="2078306" cy="914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Contrôle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25" name="Espace réservé du contenu 4"/>
          <p:cNvSpPr txBox="1">
            <a:spLocks/>
          </p:cNvSpPr>
          <p:nvPr/>
        </p:nvSpPr>
        <p:spPr>
          <a:xfrm>
            <a:off x="7107498" y="482110"/>
            <a:ext cx="2561442" cy="127341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fr-FR" b="1" i="0" u="none" strike="noStrike" kern="1200" cap="none" spc="0" normalizeH="0" noProof="0" dirty="0" smtClean="0"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Interaction entre les acteurs</a:t>
            </a:r>
            <a:endParaRPr kumimoji="0" lang="fr-FR" b="1" i="0" u="none" strike="noStrike" kern="1200" cap="none" spc="0" normalizeH="0" baseline="0" noProof="0" dirty="0"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Espace réservé du contenu 4"/>
          <p:cNvSpPr txBox="1">
            <a:spLocks/>
          </p:cNvSpPr>
          <p:nvPr/>
        </p:nvSpPr>
        <p:spPr>
          <a:xfrm>
            <a:off x="3846822" y="91053"/>
            <a:ext cx="2561442" cy="127341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 w="285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Synergie</a:t>
            </a:r>
            <a:endParaRPr kumimoji="0" lang="fr-FR" sz="2400" b="1" i="0" u="none" strike="noStrike" kern="1200" cap="none" spc="0" normalizeH="0" baseline="0" noProof="0" dirty="0"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122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11" grpId="0"/>
      <p:bldP spid="12" grpId="0"/>
      <p:bldP spid="13" grpId="0" animBg="1"/>
      <p:bldP spid="14" grpId="0"/>
      <p:bldP spid="15" grpId="0"/>
      <p:bldP spid="23" grpId="0"/>
      <p:bldP spid="25" grpId="0" animBg="1"/>
      <p:bldP spid="27" grpId="0" animBg="1"/>
      <p:bldP spid="2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Capture d’écran 2014-12-15 à 11.14.35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3292" r="-3292"/>
          <a:stretch>
            <a:fillRect/>
          </a:stretch>
        </p:blipFill>
        <p:spPr>
          <a:xfrm>
            <a:off x="6696760" y="2265557"/>
            <a:ext cx="4657040" cy="3911406"/>
          </a:xfrm>
        </p:spPr>
      </p:pic>
      <p:sp>
        <p:nvSpPr>
          <p:cNvPr id="4" name="Espace réservé du contenu 4"/>
          <p:cNvSpPr txBox="1">
            <a:spLocks/>
          </p:cNvSpPr>
          <p:nvPr/>
        </p:nvSpPr>
        <p:spPr>
          <a:xfrm>
            <a:off x="743733" y="1275637"/>
            <a:ext cx="2561442" cy="8823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lang="fr-FR" sz="2400" b="1" dirty="0" smtClean="0">
                <a:ln w="285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a:rPr>
              <a:t>Flexibilité</a:t>
            </a:r>
            <a:endParaRPr kumimoji="0" lang="fr-FR" sz="2400" b="1" i="0" u="none" strike="noStrike" kern="1200" cap="none" spc="0" normalizeH="0" baseline="0" noProof="0" dirty="0"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contenu 4"/>
          <p:cNvSpPr txBox="1">
            <a:spLocks/>
          </p:cNvSpPr>
          <p:nvPr/>
        </p:nvSpPr>
        <p:spPr>
          <a:xfrm>
            <a:off x="7506297" y="1275636"/>
            <a:ext cx="2561442" cy="8823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 w="285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Durabilité</a:t>
            </a:r>
            <a:endParaRPr kumimoji="0" lang="fr-FR" sz="2400" b="1" i="0" u="none" strike="noStrike" kern="1200" cap="none" spc="0" normalizeH="0" baseline="0" noProof="0" dirty="0"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Image 6" descr="Capture d’écran 2014-12-15 à 11.14.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007" y="2739279"/>
            <a:ext cx="4597401" cy="3035300"/>
          </a:xfrm>
          <a:prstGeom prst="rect">
            <a:avLst/>
          </a:prstGeom>
        </p:spPr>
      </p:pic>
      <p:sp>
        <p:nvSpPr>
          <p:cNvPr id="2" name="Double flèche horizontale 1"/>
          <p:cNvSpPr/>
          <p:nvPr/>
        </p:nvSpPr>
        <p:spPr>
          <a:xfrm>
            <a:off x="4632960" y="1731264"/>
            <a:ext cx="1926336" cy="42672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7701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BE" sz="2400" b="1" dirty="0" smtClean="0"/>
              <a:t>Complémentarité du dispositif </a:t>
            </a:r>
            <a:endParaRPr lang="fr-BE" sz="2400" b="1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BE" sz="4400" dirty="0" smtClean="0">
                <a:sym typeface="Wingdings" panose="05000000000000000000" pitchFamily="2" charset="2"/>
              </a:rPr>
              <a:t></a:t>
            </a:r>
            <a:endParaRPr lang="fr-BE" sz="44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fr-BE" dirty="0" smtClean="0"/>
              <a:t>Individualisation des rythmes, des moments et des lieux d’apprentissage </a:t>
            </a:r>
          </a:p>
          <a:p>
            <a:r>
              <a:rPr lang="fr-BE" dirty="0" smtClean="0"/>
              <a:t>Développement de capacités cognitives et métacognitives chez l’apprenant</a:t>
            </a:r>
          </a:p>
          <a:p>
            <a:r>
              <a:rPr lang="fr-BE" dirty="0" smtClean="0"/>
              <a:t>Stimulation autour d’un projet commun </a:t>
            </a:r>
          </a:p>
          <a:p>
            <a:r>
              <a:rPr lang="fr-BE" dirty="0" smtClean="0"/>
              <a:t>Richesse &amp; progression des objectifs atteints </a:t>
            </a:r>
            <a:endParaRPr lang="fr-BE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21506" name="Picture 2" descr="http://www.supportsfoad.com/bloom/bloom_synthese.gi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875" y="2231136"/>
            <a:ext cx="4286250" cy="374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llipse 8"/>
          <p:cNvSpPr/>
          <p:nvPr/>
        </p:nvSpPr>
        <p:spPr>
          <a:xfrm>
            <a:off x="7787640" y="2511552"/>
            <a:ext cx="914400" cy="914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noFill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7787640" y="3986784"/>
            <a:ext cx="914400" cy="4632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noFill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787640" y="4450080"/>
            <a:ext cx="914400" cy="4754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noFill/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626096" y="4925568"/>
            <a:ext cx="1237488" cy="5730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noFill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88480" y="6120384"/>
            <a:ext cx="2889504" cy="3048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 smtClean="0">
                <a:solidFill>
                  <a:schemeClr val="tx1"/>
                </a:solidFill>
              </a:rPr>
              <a:t>Taxonomie de Bloom</a:t>
            </a:r>
            <a:endParaRPr lang="fr-BE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4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Plan de la présentation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dirty="0" smtClean="0"/>
              <a:t>1. Un dispositif hybride. Pourquoi  ? </a:t>
            </a:r>
          </a:p>
          <a:p>
            <a:pPr marL="0" indent="0">
              <a:buNone/>
            </a:pPr>
            <a:endParaRPr lang="fr-BE" dirty="0" smtClean="0"/>
          </a:p>
          <a:p>
            <a:pPr marL="0" indent="0">
              <a:buNone/>
            </a:pPr>
            <a:r>
              <a:rPr lang="fr-BE" dirty="0" smtClean="0"/>
              <a:t>2. Des paramètres de l’intégration. Lesquels ?</a:t>
            </a:r>
          </a:p>
          <a:p>
            <a:pPr marL="0" indent="0">
              <a:buNone/>
            </a:pPr>
            <a:endParaRPr lang="fr-BE" dirty="0" smtClean="0"/>
          </a:p>
          <a:p>
            <a:pPr marL="0" indent="0">
              <a:buNone/>
            </a:pPr>
            <a:r>
              <a:rPr lang="fr-BE" dirty="0" smtClean="0"/>
              <a:t>3. Un scénario pédagogique. </a:t>
            </a:r>
            <a:r>
              <a:rPr lang="fr-BE" dirty="0" smtClean="0"/>
              <a:t>Quelles compétences &amp; quels acquis </a:t>
            </a:r>
            <a:r>
              <a:rPr lang="fr-BE" dirty="0" smtClean="0"/>
              <a:t>d’apprentissage ? Quelles étapes ? </a:t>
            </a:r>
          </a:p>
          <a:p>
            <a:pPr marL="0" indent="0">
              <a:buNone/>
            </a:pPr>
            <a:r>
              <a:rPr lang="fr-BE" dirty="0" smtClean="0"/>
              <a:t> </a:t>
            </a:r>
            <a:endParaRPr lang="fr-BE" dirty="0"/>
          </a:p>
          <a:p>
            <a:pPr marL="0" indent="0">
              <a:buNone/>
            </a:pPr>
            <a:r>
              <a:rPr lang="fr-BE" dirty="0" smtClean="0"/>
              <a:t>4. Une évaluation. Ce que l’on en retire … </a:t>
            </a:r>
          </a:p>
        </p:txBody>
      </p:sp>
    </p:spTree>
    <p:extLst>
      <p:ext uri="{BB962C8B-B14F-4D97-AF65-F5344CB8AC3E}">
        <p14:creationId xmlns:p14="http://schemas.microsoft.com/office/powerpoint/2010/main" val="323321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BE" dirty="0"/>
              <a:t>Situation de fragilité </a:t>
            </a:r>
          </a:p>
          <a:p>
            <a:r>
              <a:rPr lang="fr-BE" dirty="0"/>
              <a:t>Difficulté pour créer une communauté éducative </a:t>
            </a:r>
          </a:p>
          <a:p>
            <a:r>
              <a:rPr lang="fr-BE" dirty="0"/>
              <a:t>Charge de travail plus importante (pour l’apprenant &amp; l’enseignant-concepteur)</a:t>
            </a:r>
          </a:p>
          <a:p>
            <a:r>
              <a:rPr lang="fr-BE" dirty="0"/>
              <a:t>Remise en cause des pratiques de l’enseignant, voire de son statut</a:t>
            </a:r>
          </a:p>
          <a:p>
            <a:pPr marL="0" indent="0">
              <a:buNone/>
            </a:pPr>
            <a:endParaRPr lang="fr-BE" dirty="0"/>
          </a:p>
        </p:txBody>
      </p:sp>
      <p:sp>
        <p:nvSpPr>
          <p:cNvPr id="4" name="Espace réservé du text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BE" sz="44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</a:t>
            </a:r>
            <a:endParaRPr lang="fr-BE" sz="4400" dirty="0">
              <a:solidFill>
                <a:schemeClr val="accent1"/>
              </a:solidFill>
            </a:endParaRPr>
          </a:p>
        </p:txBody>
      </p:sp>
      <p:pic>
        <p:nvPicPr>
          <p:cNvPr id="22530" name="Picture 2" descr="Capture d’écran 2013-08-17 à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811" y="3845242"/>
            <a:ext cx="2162175" cy="2214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08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 descr="Capture d’écran 2014-12-15 à 11.44.44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112479" r="-112479"/>
          <a:stretch>
            <a:fillRect/>
          </a:stretch>
        </p:blipFill>
        <p:spPr>
          <a:xfrm>
            <a:off x="609600" y="2439518"/>
            <a:ext cx="9814191" cy="3717442"/>
          </a:xfrm>
        </p:spPr>
      </p:pic>
      <p:pic>
        <p:nvPicPr>
          <p:cNvPr id="5" name="Image 4" descr="Capture d’écran 2014-12-15 à 11.46.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0038" y="917575"/>
            <a:ext cx="2794000" cy="12827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72640" y="6473952"/>
            <a:ext cx="7400544" cy="3840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>
                <a:solidFill>
                  <a:schemeClr val="tx1"/>
                </a:solidFill>
              </a:rPr>
              <a:t>Emmanuelle.Alves.Da.Silva@ulb.ac.be</a:t>
            </a:r>
            <a:endParaRPr lang="fr-B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Bibliographie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BE" sz="2000" dirty="0" smtClean="0"/>
              <a:t>Barbot </a:t>
            </a:r>
            <a:r>
              <a:rPr lang="fr-BE" sz="2000" dirty="0"/>
              <a:t>M.-J. &amp; </a:t>
            </a:r>
            <a:r>
              <a:rPr lang="fr-BE" sz="2000" dirty="0" err="1"/>
              <a:t>Pugibet</a:t>
            </a:r>
            <a:r>
              <a:rPr lang="fr-BE" sz="2000" dirty="0"/>
              <a:t> V. (2002), Apprentissages des langues et technologies : usages en émergence, </a:t>
            </a:r>
            <a:r>
              <a:rPr lang="fr-BE" sz="2000" i="1" dirty="0"/>
              <a:t>Le français dans le monde : Recherches et applications</a:t>
            </a:r>
            <a:r>
              <a:rPr lang="fr-BE" sz="2000" dirty="0"/>
              <a:t>, Clé International : Paris </a:t>
            </a:r>
            <a:endParaRPr lang="fr-BE" sz="2000" dirty="0" smtClean="0"/>
          </a:p>
          <a:p>
            <a:r>
              <a:rPr lang="fr-BE" sz="2000" dirty="0" smtClean="0"/>
              <a:t>Bouchard C. &amp; Plante J. (2002), </a:t>
            </a:r>
            <a:r>
              <a:rPr lang="fr-BE" sz="2000" i="1" dirty="0" smtClean="0"/>
              <a:t>La qualité : mieux la définir pour mieux la mesurer</a:t>
            </a:r>
            <a:r>
              <a:rPr lang="fr-BE" sz="2000" dirty="0" smtClean="0"/>
              <a:t>, Cahier du Service de pédagogie expérimentale, Université de Liège</a:t>
            </a:r>
            <a:endParaRPr lang="fr-BE" sz="2000" dirty="0"/>
          </a:p>
          <a:p>
            <a:r>
              <a:rPr lang="fr-BE" sz="2000" dirty="0"/>
              <a:t>Brassard, C. &amp; </a:t>
            </a:r>
            <a:r>
              <a:rPr lang="fr-BE" sz="2000" dirty="0" err="1"/>
              <a:t>Daele</a:t>
            </a:r>
            <a:r>
              <a:rPr lang="fr-BE" sz="2000" dirty="0"/>
              <a:t>, A. (2003). </a:t>
            </a:r>
            <a:r>
              <a:rPr lang="fr-BE" sz="2000" i="1" dirty="0"/>
              <a:t>Un outil réflexif pour concevoir un scénario pédagogique intégrant les TIC.</a:t>
            </a:r>
            <a:r>
              <a:rPr lang="fr-BE" sz="2000" dirty="0"/>
              <a:t> EIAH : Strasbourg</a:t>
            </a:r>
          </a:p>
          <a:p>
            <a:r>
              <a:rPr lang="fr-BE" sz="2000" dirty="0"/>
              <a:t>Charlier B., </a:t>
            </a:r>
            <a:r>
              <a:rPr lang="fr-BE" sz="2000" dirty="0" err="1"/>
              <a:t>Deschryver</a:t>
            </a:r>
            <a:r>
              <a:rPr lang="fr-BE" sz="2000" dirty="0"/>
              <a:t> N. et </a:t>
            </a:r>
            <a:r>
              <a:rPr lang="fr-BE" sz="2000" dirty="0" err="1"/>
              <a:t>Peraya</a:t>
            </a:r>
            <a:r>
              <a:rPr lang="fr-BE" sz="2000" dirty="0"/>
              <a:t> D. (2006). Apprendre en présence et à distance : Une définition </a:t>
            </a:r>
          </a:p>
          <a:p>
            <a:r>
              <a:rPr lang="fr-BE" sz="2000" dirty="0"/>
              <a:t>des dispositifs hybrides. </a:t>
            </a:r>
            <a:r>
              <a:rPr lang="fr-BE" sz="2000" i="1" dirty="0"/>
              <a:t>Distances et Savoirs</a:t>
            </a:r>
            <a:r>
              <a:rPr lang="fr-BE" sz="2000" dirty="0"/>
              <a:t>, 4 (4), 469-496.</a:t>
            </a:r>
          </a:p>
          <a:p>
            <a:r>
              <a:rPr lang="fr-BE" sz="2000" dirty="0" err="1"/>
              <a:t>Glickman</a:t>
            </a:r>
            <a:r>
              <a:rPr lang="fr-BE" sz="2000" dirty="0"/>
              <a:t> V. (2002), </a:t>
            </a:r>
            <a:r>
              <a:rPr lang="fr-BE" sz="2000" i="1" dirty="0"/>
              <a:t>Des cours par correspondance au « e-learning »,</a:t>
            </a:r>
            <a:r>
              <a:rPr lang="fr-BE" sz="2000" dirty="0"/>
              <a:t> Presses universitaires de France : France</a:t>
            </a:r>
          </a:p>
          <a:p>
            <a:r>
              <a:rPr lang="fr-BE" sz="2000" dirty="0" err="1"/>
              <a:t>Herino</a:t>
            </a:r>
            <a:r>
              <a:rPr lang="fr-BE" sz="2000" dirty="0"/>
              <a:t> M. &amp; </a:t>
            </a:r>
            <a:r>
              <a:rPr lang="fr-BE" sz="2000" dirty="0" err="1"/>
              <a:t>Petitgirard</a:t>
            </a:r>
            <a:r>
              <a:rPr lang="fr-BE" sz="2000" dirty="0"/>
              <a:t> J.-J. (2002), </a:t>
            </a:r>
            <a:r>
              <a:rPr lang="fr-BE" sz="2000" i="1" dirty="0"/>
              <a:t>Langues et Multimédia : de la réflexion à la pratique</a:t>
            </a:r>
            <a:r>
              <a:rPr lang="fr-BE" sz="2000" dirty="0"/>
              <a:t>, CRDP : Grenoble </a:t>
            </a:r>
          </a:p>
          <a:p>
            <a:r>
              <a:rPr lang="fr-BE" sz="2000" dirty="0" err="1"/>
              <a:t>Depover</a:t>
            </a:r>
            <a:r>
              <a:rPr lang="fr-BE" sz="2000" dirty="0"/>
              <a:t> C., </a:t>
            </a:r>
            <a:r>
              <a:rPr lang="fr-BE" sz="2000" dirty="0" err="1"/>
              <a:t>Giardina</a:t>
            </a:r>
            <a:r>
              <a:rPr lang="fr-BE" sz="2000" dirty="0"/>
              <a:t> M. &amp; </a:t>
            </a:r>
            <a:r>
              <a:rPr lang="fr-BE" sz="2000" dirty="0" err="1"/>
              <a:t>Marton</a:t>
            </a:r>
            <a:r>
              <a:rPr lang="fr-BE" sz="2000" dirty="0"/>
              <a:t> P. (1998), </a:t>
            </a:r>
            <a:r>
              <a:rPr lang="fr-BE" sz="2000" i="1" dirty="0"/>
              <a:t>Les environnements d’apprentissage multimédia, analyse et conception,</a:t>
            </a:r>
            <a:r>
              <a:rPr lang="fr-BE" sz="2000" dirty="0"/>
              <a:t> L’</a:t>
            </a:r>
            <a:r>
              <a:rPr lang="fr-BE" sz="2000" dirty="0" err="1"/>
              <a:t>hamattan</a:t>
            </a:r>
            <a:r>
              <a:rPr lang="fr-BE" sz="2000" dirty="0"/>
              <a:t> : Paris </a:t>
            </a:r>
            <a:endParaRPr lang="fr-BE" sz="2000" dirty="0" smtClean="0"/>
          </a:p>
          <a:p>
            <a:r>
              <a:rPr lang="fr-BE" sz="2000" dirty="0" smtClean="0"/>
              <a:t>Tardif, J. (1992), </a:t>
            </a:r>
            <a:r>
              <a:rPr lang="fr-BE" sz="2000" i="1" dirty="0" smtClean="0"/>
              <a:t>Pour un enseignement stratégique</a:t>
            </a:r>
            <a:r>
              <a:rPr lang="fr-BE" sz="2000" dirty="0" smtClean="0"/>
              <a:t>, Les Editions Logiques : Montréal </a:t>
            </a:r>
            <a:r>
              <a:rPr lang="fr-BE" sz="2000" dirty="0"/>
              <a:t> </a:t>
            </a:r>
          </a:p>
          <a:p>
            <a:endParaRPr lang="fr-BE" sz="2000" dirty="0"/>
          </a:p>
          <a:p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79781"/>
            <a:ext cx="10515600" cy="839379"/>
          </a:xfrm>
        </p:spPr>
        <p:txBody>
          <a:bodyPr>
            <a:normAutofit/>
          </a:bodyPr>
          <a:lstStyle/>
          <a:p>
            <a:r>
              <a:rPr lang="fr-BE" dirty="0" smtClean="0"/>
              <a:t>1. Pourquoi faire le choix d’un dispositif hybride ? 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09600" y="573334"/>
            <a:ext cx="5464542" cy="3052365"/>
          </a:xfrm>
        </p:spPr>
        <p:txBody>
          <a:bodyPr>
            <a:normAutofit/>
          </a:bodyPr>
          <a:lstStyle/>
          <a:p>
            <a:pPr algn="just"/>
            <a:endParaRPr lang="fr-BE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fr-BE" dirty="0"/>
          </a:p>
        </p:txBody>
      </p:sp>
      <p:pic>
        <p:nvPicPr>
          <p:cNvPr id="4" name="Image 3" descr="Capture d’écran 2014-12-15 à 11.55.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500" y="3074482"/>
            <a:ext cx="4305300" cy="3238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03672" y="1959452"/>
            <a:ext cx="3244075" cy="95049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Utiliser le </a:t>
            </a:r>
            <a:r>
              <a:rPr lang="fr-FR" b="1" dirty="0" err="1" smtClean="0"/>
              <a:t>présentiel</a:t>
            </a:r>
            <a:r>
              <a:rPr lang="fr-FR" b="1" dirty="0" smtClean="0"/>
              <a:t> pour développer des compétences en situation</a:t>
            </a:r>
            <a:endParaRPr lang="fr-FR" b="1" dirty="0"/>
          </a:p>
        </p:txBody>
      </p:sp>
      <p:sp>
        <p:nvSpPr>
          <p:cNvPr id="6" name="Rectangle 5"/>
          <p:cNvSpPr/>
          <p:nvPr/>
        </p:nvSpPr>
        <p:spPr>
          <a:xfrm>
            <a:off x="8570707" y="5247553"/>
            <a:ext cx="3244075" cy="105463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Utiliser la plateforme pour renforcer les connaissances</a:t>
            </a:r>
            <a:endParaRPr lang="fr-FR" b="1" dirty="0"/>
          </a:p>
        </p:txBody>
      </p:sp>
      <p:sp>
        <p:nvSpPr>
          <p:cNvPr id="8" name="Rectangle 7"/>
          <p:cNvSpPr/>
          <p:nvPr/>
        </p:nvSpPr>
        <p:spPr>
          <a:xfrm>
            <a:off x="343823" y="3625699"/>
            <a:ext cx="3244075" cy="84863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Trouver un équilibre entre encadrement individuel et travail collaboratif</a:t>
            </a:r>
            <a:endParaRPr lang="fr-FR" b="1" dirty="0"/>
          </a:p>
        </p:txBody>
      </p:sp>
      <p:sp>
        <p:nvSpPr>
          <p:cNvPr id="9" name="Rectangle 8"/>
          <p:cNvSpPr/>
          <p:nvPr/>
        </p:nvSpPr>
        <p:spPr>
          <a:xfrm>
            <a:off x="343824" y="5225388"/>
            <a:ext cx="3244075" cy="6664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Trouver une réponse à des contraintes temporelles</a:t>
            </a:r>
            <a:endParaRPr lang="fr-FR" b="1" dirty="0"/>
          </a:p>
        </p:txBody>
      </p:sp>
      <p:sp>
        <p:nvSpPr>
          <p:cNvPr id="10" name="Processus 9"/>
          <p:cNvSpPr/>
          <p:nvPr/>
        </p:nvSpPr>
        <p:spPr>
          <a:xfrm>
            <a:off x="3546020" y="1777269"/>
            <a:ext cx="822960" cy="1214947"/>
          </a:xfrm>
          <a:prstGeom prst="flowChartProcess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/>
            <a:r>
              <a:rPr lang="fr-FR" sz="8800" dirty="0" smtClean="0">
                <a:solidFill>
                  <a:srgbClr val="FF0000"/>
                </a:solidFill>
              </a:rPr>
              <a:t>!</a:t>
            </a:r>
            <a:endParaRPr lang="fr-FR" sz="88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458258" y="3768756"/>
            <a:ext cx="3244075" cy="79070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Proposer un projet &amp; emporter l’adhésion du groupe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18785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2. Quels sont les paramètres de l’intégration ?</a:t>
            </a:r>
          </a:p>
        </p:txBody>
      </p:sp>
      <p:pic>
        <p:nvPicPr>
          <p:cNvPr id="4" name="Espace réservé du contenu 3" descr="Capture d’écran 2014-12-15 à 12.33.09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16864" y="1999932"/>
            <a:ext cx="3852673" cy="3619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20531668">
            <a:off x="582599" y="1505095"/>
            <a:ext cx="1718384" cy="7464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Pour qui ? </a:t>
            </a:r>
            <a:endParaRPr lang="fr-FR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2682191" y="1331936"/>
            <a:ext cx="2968733" cy="74648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Adultes en formation continue</a:t>
            </a:r>
            <a:endParaRPr lang="fr-FR" b="1" dirty="0"/>
          </a:p>
        </p:txBody>
      </p:sp>
      <p:sp>
        <p:nvSpPr>
          <p:cNvPr id="7" name="Rectangle 6"/>
          <p:cNvSpPr/>
          <p:nvPr/>
        </p:nvSpPr>
        <p:spPr>
          <a:xfrm>
            <a:off x="713328" y="5474027"/>
            <a:ext cx="2968733" cy="74648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Jeunes adultes en formation initiale </a:t>
            </a:r>
            <a:endParaRPr lang="fr-FR" b="1" dirty="0"/>
          </a:p>
        </p:txBody>
      </p:sp>
      <p:sp>
        <p:nvSpPr>
          <p:cNvPr id="8" name="Rectangle 7"/>
          <p:cNvSpPr/>
          <p:nvPr/>
        </p:nvSpPr>
        <p:spPr>
          <a:xfrm rot="21363216">
            <a:off x="4378689" y="4049594"/>
            <a:ext cx="1404788" cy="74648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B1 + du CECRL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20531668">
            <a:off x="5950149" y="1613809"/>
            <a:ext cx="1718384" cy="7464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Quoi ? </a:t>
            </a:r>
            <a:endParaRPr lang="fr-FR" sz="2400" b="1" dirty="0"/>
          </a:p>
        </p:txBody>
      </p:sp>
      <p:pic>
        <p:nvPicPr>
          <p:cNvPr id="10" name="Image 9" descr="Capture d’écran 2014-12-15 à 12.10.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7339" y="1368957"/>
            <a:ext cx="3103173" cy="473510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877172" y="4257280"/>
            <a:ext cx="2973654" cy="1679553"/>
          </a:xfrm>
          <a:prstGeom prst="rect">
            <a:avLst/>
          </a:prstGeom>
          <a:solidFill>
            <a:schemeClr val="bg1"/>
          </a:solidFill>
          <a:ln w="57150" cap="flat" cmpd="thickThin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i="1" dirty="0" smtClean="0"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1"/>
                </a:solidFill>
              </a:rPr>
              <a:t>Une simulation de réunion au Conseil municipal</a:t>
            </a:r>
            <a:endParaRPr lang="fr-FR" sz="2400" b="1" i="1" dirty="0"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56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BE" dirty="0" smtClean="0"/>
          </a:p>
          <a:p>
            <a:pPr>
              <a:buFont typeface="Wingdings" panose="05000000000000000000" pitchFamily="2" charset="2"/>
              <a:buChar char="v"/>
            </a:pPr>
            <a:endParaRPr lang="fr-BE" dirty="0"/>
          </a:p>
        </p:txBody>
      </p:sp>
      <p:sp>
        <p:nvSpPr>
          <p:cNvPr id="8" name="Rectangle 7"/>
          <p:cNvSpPr/>
          <p:nvPr/>
        </p:nvSpPr>
        <p:spPr>
          <a:xfrm>
            <a:off x="781644" y="1216572"/>
            <a:ext cx="1718384" cy="7464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Pourquoi ?</a:t>
            </a:r>
            <a:endParaRPr lang="fr-FR" sz="2400" b="1" dirty="0"/>
          </a:p>
        </p:txBody>
      </p:sp>
      <p:sp>
        <p:nvSpPr>
          <p:cNvPr id="11" name="Rectangle 10"/>
          <p:cNvSpPr/>
          <p:nvPr/>
        </p:nvSpPr>
        <p:spPr>
          <a:xfrm>
            <a:off x="531817" y="4751730"/>
            <a:ext cx="2190071" cy="74648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pour négocier </a:t>
            </a:r>
            <a:endParaRPr lang="fr-FR" b="1" dirty="0"/>
          </a:p>
        </p:txBody>
      </p:sp>
      <p:sp>
        <p:nvSpPr>
          <p:cNvPr id="12" name="Rectangle 11"/>
          <p:cNvSpPr/>
          <p:nvPr/>
        </p:nvSpPr>
        <p:spPr>
          <a:xfrm>
            <a:off x="758724" y="3688080"/>
            <a:ext cx="3514278" cy="74648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pour défendre son point de vue </a:t>
            </a:r>
            <a:endParaRPr lang="fr-FR" b="1" dirty="0"/>
          </a:p>
        </p:txBody>
      </p:sp>
      <p:sp>
        <p:nvSpPr>
          <p:cNvPr id="13" name="Rectangle 12"/>
          <p:cNvSpPr/>
          <p:nvPr/>
        </p:nvSpPr>
        <p:spPr>
          <a:xfrm>
            <a:off x="300445" y="2624430"/>
            <a:ext cx="2968733" cy="74648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pour exposer une problématique</a:t>
            </a:r>
            <a:endParaRPr lang="fr-FR" b="1" dirty="0"/>
          </a:p>
        </p:txBody>
      </p:sp>
      <p:sp>
        <p:nvSpPr>
          <p:cNvPr id="14" name="Rectangle 13"/>
          <p:cNvSpPr/>
          <p:nvPr/>
        </p:nvSpPr>
        <p:spPr>
          <a:xfrm>
            <a:off x="300445" y="5727646"/>
            <a:ext cx="4060480" cy="74648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en utilisant les outils grammaticaux et lexicaux adéquats</a:t>
            </a:r>
            <a:endParaRPr lang="fr-FR" b="1" dirty="0"/>
          </a:p>
        </p:txBody>
      </p:sp>
      <p:pic>
        <p:nvPicPr>
          <p:cNvPr id="15" name="Espace réservé du contenu 3" descr="Capture d’écran 2014-12-15 à 12.34.30.png"/>
          <p:cNvPicPr>
            <a:picLocks noChangeAspect="1"/>
          </p:cNvPicPr>
          <p:nvPr/>
        </p:nvPicPr>
        <p:blipFill>
          <a:blip r:embed="rId2"/>
          <a:srcRect l="-23086" r="-23086"/>
          <a:stretch>
            <a:fillRect/>
          </a:stretch>
        </p:blipFill>
        <p:spPr>
          <a:xfrm>
            <a:off x="5890507" y="2117611"/>
            <a:ext cx="6148653" cy="365456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848031" y="1371129"/>
            <a:ext cx="2968733" cy="74648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Calendrier des </a:t>
            </a:r>
            <a:r>
              <a:rPr lang="fr-FR" b="1" dirty="0" smtClean="0"/>
              <a:t>3 </a:t>
            </a:r>
            <a:r>
              <a:rPr lang="fr-FR" b="1" dirty="0" smtClean="0"/>
              <a:t>étapes</a:t>
            </a:r>
            <a:endParaRPr lang="fr-FR" b="1" dirty="0"/>
          </a:p>
        </p:txBody>
      </p:sp>
      <p:sp>
        <p:nvSpPr>
          <p:cNvPr id="17" name="Rectangle 16"/>
          <p:cNvSpPr/>
          <p:nvPr/>
        </p:nvSpPr>
        <p:spPr>
          <a:xfrm>
            <a:off x="5373053" y="2888702"/>
            <a:ext cx="2451481" cy="10007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Élaboration d’activités diversifiées sur </a:t>
            </a:r>
            <a:r>
              <a:rPr lang="fr-FR" b="1" dirty="0" err="1" smtClean="0"/>
              <a:t>moodle</a:t>
            </a:r>
            <a:endParaRPr lang="fr-FR" b="1" dirty="0"/>
          </a:p>
        </p:txBody>
      </p:sp>
      <p:sp>
        <p:nvSpPr>
          <p:cNvPr id="18" name="Rectangle 17"/>
          <p:cNvSpPr/>
          <p:nvPr/>
        </p:nvSpPr>
        <p:spPr>
          <a:xfrm>
            <a:off x="5268117" y="5355850"/>
            <a:ext cx="2968733" cy="74648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Sélection documents pour la formation à distance</a:t>
            </a:r>
            <a:endParaRPr lang="fr-FR" b="1" dirty="0"/>
          </a:p>
        </p:txBody>
      </p:sp>
      <p:sp>
        <p:nvSpPr>
          <p:cNvPr id="19" name="Rectangle 18"/>
          <p:cNvSpPr/>
          <p:nvPr/>
        </p:nvSpPr>
        <p:spPr>
          <a:xfrm>
            <a:off x="10127072" y="2716480"/>
            <a:ext cx="1823429" cy="125984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Tâches attendues</a:t>
            </a:r>
            <a:endParaRPr lang="fr-FR" b="1" dirty="0"/>
          </a:p>
        </p:txBody>
      </p:sp>
      <p:sp>
        <p:nvSpPr>
          <p:cNvPr id="20" name="Rectangle 19"/>
          <p:cNvSpPr/>
          <p:nvPr/>
        </p:nvSpPr>
        <p:spPr>
          <a:xfrm>
            <a:off x="9184982" y="5684298"/>
            <a:ext cx="2968733" cy="74648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Enjeu de la préparation pour la séance en </a:t>
            </a:r>
            <a:r>
              <a:rPr lang="fr-FR" b="1" dirty="0" err="1" smtClean="0"/>
              <a:t>présentiel</a:t>
            </a:r>
            <a:endParaRPr lang="fr-FR" b="1" dirty="0"/>
          </a:p>
        </p:txBody>
      </p:sp>
      <p:sp>
        <p:nvSpPr>
          <p:cNvPr id="21" name="Processus 15"/>
          <p:cNvSpPr/>
          <p:nvPr/>
        </p:nvSpPr>
        <p:spPr>
          <a:xfrm>
            <a:off x="8581599" y="5531877"/>
            <a:ext cx="822960" cy="1214947"/>
          </a:xfrm>
          <a:prstGeom prst="flowChartProcess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/>
            <a:r>
              <a:rPr lang="fr-FR" sz="8800" dirty="0" smtClean="0">
                <a:solidFill>
                  <a:srgbClr val="FF0000"/>
                </a:solidFill>
              </a:rPr>
              <a:t>!</a:t>
            </a:r>
            <a:endParaRPr lang="fr-FR" sz="88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74187" y="441789"/>
            <a:ext cx="1863055" cy="7464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Comment ?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52267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076783" y="1207550"/>
            <a:ext cx="10475894" cy="4937760"/>
          </a:xfrm>
        </p:spPr>
        <p:txBody>
          <a:bodyPr/>
          <a:lstStyle/>
          <a:p>
            <a:pPr>
              <a:buNone/>
            </a:pPr>
            <a:endParaRPr lang="fr-BE" dirty="0" smtClean="0"/>
          </a:p>
          <a:p>
            <a:pPr marL="0" indent="0">
              <a:buNone/>
            </a:pPr>
            <a:endParaRPr lang="fr-BE" dirty="0"/>
          </a:p>
        </p:txBody>
      </p:sp>
      <p:sp>
        <p:nvSpPr>
          <p:cNvPr id="5" name="Espace réservé du texte 6"/>
          <p:cNvSpPr>
            <a:spLocks noGrp="1"/>
          </p:cNvSpPr>
          <p:nvPr>
            <p:ph type="body" idx="4294967295"/>
          </p:nvPr>
        </p:nvSpPr>
        <p:spPr>
          <a:xfrm rot="5400000">
            <a:off x="5752214" y="1567466"/>
            <a:ext cx="544500" cy="10213667"/>
          </a:xfrm>
        </p:spPr>
        <p:txBody>
          <a:bodyPr vert="vert270">
            <a:normAutofit/>
          </a:bodyPr>
          <a:lstStyle/>
          <a:p>
            <a:pPr marL="0" indent="0" algn="ctr">
              <a:buNone/>
            </a:pPr>
            <a:r>
              <a:rPr lang="fr-BE" sz="1600" b="1" dirty="0" smtClean="0">
                <a:solidFill>
                  <a:srgbClr val="00B0F0"/>
                </a:solidFill>
              </a:rPr>
              <a:t>ETAPE </a:t>
            </a:r>
            <a:r>
              <a:rPr lang="fr-BE" sz="1600" b="1" dirty="0" smtClean="0">
                <a:solidFill>
                  <a:srgbClr val="00B0F0"/>
                </a:solidFill>
              </a:rPr>
              <a:t>0 : LE CONTEXTE</a:t>
            </a:r>
            <a:endParaRPr lang="fr-BE" sz="1600" b="1" dirty="0">
              <a:solidFill>
                <a:srgbClr val="00B0F0"/>
              </a:solidFill>
            </a:endParaRPr>
          </a:p>
        </p:txBody>
      </p:sp>
      <p:pic>
        <p:nvPicPr>
          <p:cNvPr id="9" name="Image 8" descr="Capture d’écran 2014-12-14 à 14.27.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136" y="1931130"/>
            <a:ext cx="7165210" cy="418742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929597" y="464446"/>
            <a:ext cx="9204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i="1" dirty="0" err="1" smtClean="0"/>
              <a:t>Villefanche</a:t>
            </a:r>
            <a:r>
              <a:rPr lang="fr-FR" sz="2400" b="1" i="1" dirty="0" smtClean="0"/>
              <a:t>-sur-</a:t>
            </a:r>
            <a:r>
              <a:rPr lang="fr-FR" sz="2400" b="1" i="1" dirty="0" err="1" smtClean="0"/>
              <a:t>Garence</a:t>
            </a:r>
            <a:r>
              <a:rPr lang="fr-FR" sz="2400" b="1" i="1" dirty="0" smtClean="0"/>
              <a:t> 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sp>
        <p:nvSpPr>
          <p:cNvPr id="13" name="Rectangle 12"/>
          <p:cNvSpPr/>
          <p:nvPr/>
        </p:nvSpPr>
        <p:spPr>
          <a:xfrm rot="1467015">
            <a:off x="9591356" y="5452561"/>
            <a:ext cx="2183468" cy="96826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n>
                  <a:solidFill>
                    <a:schemeClr val="tx1"/>
                  </a:solidFill>
                </a:ln>
              </a:rPr>
              <a:t>Education </a:t>
            </a:r>
            <a:endParaRPr lang="fr-FR" sz="28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4" name="Rectangle 13"/>
          <p:cNvSpPr/>
          <p:nvPr/>
        </p:nvSpPr>
        <p:spPr>
          <a:xfrm rot="20814683">
            <a:off x="173370" y="1478323"/>
            <a:ext cx="2849266" cy="96826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n>
                  <a:solidFill>
                    <a:schemeClr val="tx1"/>
                  </a:solidFill>
                </a:ln>
              </a:rPr>
              <a:t>Ecologie &amp; environnement </a:t>
            </a:r>
            <a:endParaRPr lang="fr-FR" sz="28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5" name="Rectangle 14"/>
          <p:cNvSpPr/>
          <p:nvPr/>
        </p:nvSpPr>
        <p:spPr>
          <a:xfrm rot="20691678">
            <a:off x="335487" y="2730122"/>
            <a:ext cx="2183468" cy="96826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n>
                  <a:solidFill>
                    <a:schemeClr val="tx1"/>
                  </a:solidFill>
                </a:ln>
              </a:rPr>
              <a:t>Culture &amp; loisir </a:t>
            </a:r>
            <a:endParaRPr lang="fr-FR" sz="28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6" name="Rectangle 15"/>
          <p:cNvSpPr/>
          <p:nvPr/>
        </p:nvSpPr>
        <p:spPr>
          <a:xfrm rot="1061312">
            <a:off x="9725512" y="2435230"/>
            <a:ext cx="2183468" cy="96826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n>
                  <a:solidFill>
                    <a:schemeClr val="tx1"/>
                  </a:solidFill>
                </a:ln>
              </a:rPr>
              <a:t>Criminalité </a:t>
            </a:r>
            <a:endParaRPr lang="fr-FR" sz="28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7" name="Rectangle 16"/>
          <p:cNvSpPr/>
          <p:nvPr/>
        </p:nvSpPr>
        <p:spPr>
          <a:xfrm rot="20901782">
            <a:off x="587939" y="5471500"/>
            <a:ext cx="2183468" cy="96826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n>
                  <a:solidFill>
                    <a:schemeClr val="tx1"/>
                  </a:solidFill>
                </a:ln>
              </a:rPr>
              <a:t>Soins de santé </a:t>
            </a:r>
            <a:endParaRPr lang="fr-FR" sz="28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8" name="Rectangle 17"/>
          <p:cNvSpPr/>
          <p:nvPr/>
        </p:nvSpPr>
        <p:spPr>
          <a:xfrm rot="1102942">
            <a:off x="9715901" y="3879477"/>
            <a:ext cx="2183468" cy="96826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n>
                  <a:solidFill>
                    <a:schemeClr val="tx1"/>
                  </a:solidFill>
                </a:ln>
              </a:rPr>
              <a:t>Problèmes sociaux </a:t>
            </a:r>
            <a:endParaRPr lang="fr-FR" sz="28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9" name="Rectangle 18"/>
          <p:cNvSpPr/>
          <p:nvPr/>
        </p:nvSpPr>
        <p:spPr>
          <a:xfrm rot="20776541">
            <a:off x="266761" y="4035411"/>
            <a:ext cx="2183468" cy="96826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n>
                  <a:solidFill>
                    <a:schemeClr val="tx1"/>
                  </a:solidFill>
                </a:ln>
              </a:rPr>
              <a:t>Transports en commun </a:t>
            </a:r>
            <a:endParaRPr lang="fr-FR" sz="28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0" name="Rectangle 19"/>
          <p:cNvSpPr/>
          <p:nvPr/>
        </p:nvSpPr>
        <p:spPr>
          <a:xfrm rot="1033031">
            <a:off x="9041981" y="770847"/>
            <a:ext cx="2183468" cy="96826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n>
                  <a:solidFill>
                    <a:schemeClr val="tx1"/>
                  </a:solidFill>
                </a:ln>
              </a:rPr>
              <a:t>Economie </a:t>
            </a:r>
            <a:endParaRPr lang="fr-FR" sz="28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18925" y="6062046"/>
            <a:ext cx="2389632" cy="2834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200" dirty="0" smtClean="0">
                <a:solidFill>
                  <a:schemeClr val="tx1"/>
                </a:solidFill>
              </a:rPr>
              <a:t>Rond Point 1, PUG, 2004</a:t>
            </a:r>
            <a:endParaRPr lang="fr-BE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92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Capture d’écran 2014-12-15 à 12.55.14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316480" y="1658112"/>
            <a:ext cx="6266688" cy="4279392"/>
          </a:xfrm>
          <a:prstGeom prst="rect">
            <a:avLst/>
          </a:prstGeom>
        </p:spPr>
      </p:pic>
      <p:sp>
        <p:nvSpPr>
          <p:cNvPr id="5" name="Signalisation droite 8"/>
          <p:cNvSpPr/>
          <p:nvPr/>
        </p:nvSpPr>
        <p:spPr>
          <a:xfrm>
            <a:off x="5940705" y="2020860"/>
            <a:ext cx="2745230" cy="700217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fr-FR" sz="1600" dirty="0" smtClean="0">
                <a:solidFill>
                  <a:srgbClr val="000000"/>
                </a:solidFill>
              </a:rPr>
              <a:t>Renforcer sa maitrise d’outils grammaticaux en contexte</a:t>
            </a:r>
            <a:endParaRPr lang="fr-FR" sz="1600" dirty="0">
              <a:solidFill>
                <a:srgbClr val="000000"/>
              </a:solidFill>
            </a:endParaRPr>
          </a:p>
        </p:txBody>
      </p:sp>
      <p:sp>
        <p:nvSpPr>
          <p:cNvPr id="6" name="Signalisation droite 9"/>
          <p:cNvSpPr/>
          <p:nvPr/>
        </p:nvSpPr>
        <p:spPr>
          <a:xfrm>
            <a:off x="5934457" y="3010455"/>
            <a:ext cx="2992594" cy="616166"/>
          </a:xfrm>
          <a:prstGeom prst="homePlate">
            <a:avLst>
              <a:gd name="adj" fmla="val 6816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</a:rPr>
              <a:t>Acquérir le lexique en lien avec </a:t>
            </a:r>
            <a:r>
              <a:rPr lang="fr-FR" sz="1600" dirty="0" smtClean="0">
                <a:solidFill>
                  <a:schemeClr val="tx1"/>
                </a:solidFill>
              </a:rPr>
              <a:t>les thématiques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7" name="Signalisation droite 10"/>
          <p:cNvSpPr/>
          <p:nvPr/>
        </p:nvSpPr>
        <p:spPr>
          <a:xfrm>
            <a:off x="5933840" y="3979746"/>
            <a:ext cx="2992594" cy="616166"/>
          </a:xfrm>
          <a:prstGeom prst="homePlate">
            <a:avLst>
              <a:gd name="adj" fmla="val 6816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</a:rPr>
              <a:t>Tester sa compréhension sur des documents authentiques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8" name="Espace réservé du contenu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fr-BE" sz="1600" dirty="0" smtClean="0"/>
          </a:p>
          <a:p>
            <a:pPr>
              <a:buNone/>
            </a:pPr>
            <a:r>
              <a:rPr lang="fr-BE" sz="2400" dirty="0" smtClean="0"/>
              <a:t>Acquis d’apprentissage</a:t>
            </a:r>
          </a:p>
        </p:txBody>
      </p:sp>
      <p:sp>
        <p:nvSpPr>
          <p:cNvPr id="9" name="Espace réservé du texte 6"/>
          <p:cNvSpPr txBox="1">
            <a:spLocks/>
          </p:cNvSpPr>
          <p:nvPr/>
        </p:nvSpPr>
        <p:spPr>
          <a:xfrm rot="5400000">
            <a:off x="5378153" y="1907594"/>
            <a:ext cx="1111250" cy="9784756"/>
          </a:xfrm>
          <a:prstGeom prst="rect">
            <a:avLst/>
          </a:prstGeom>
        </p:spPr>
        <p:txBody>
          <a:bodyPr vert="vert270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fr-BE" sz="1600" b="1" smtClean="0">
                <a:solidFill>
                  <a:srgbClr val="7D8525"/>
                </a:solidFill>
              </a:rPr>
              <a:t>ETAPE 1 : TRAVAIL EN AUTONOMIE à DISTANCE</a:t>
            </a:r>
            <a:endParaRPr lang="fr-BE" sz="1600" b="1" dirty="0">
              <a:solidFill>
                <a:srgbClr val="7D852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15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 descr="Capture d’écran 2014-12-14 à 14.44.01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81831" r="-81831"/>
          <a:stretch>
            <a:fillRect/>
          </a:stretch>
        </p:blipFill>
        <p:spPr>
          <a:xfrm>
            <a:off x="-1697449" y="1231774"/>
            <a:ext cx="10312400" cy="4937125"/>
          </a:xfrm>
        </p:spPr>
      </p:pic>
      <p:sp>
        <p:nvSpPr>
          <p:cNvPr id="5" name="Espace réservé du texte 6"/>
          <p:cNvSpPr>
            <a:spLocks noGrp="1"/>
          </p:cNvSpPr>
          <p:nvPr>
            <p:ph type="body" idx="4294967295"/>
          </p:nvPr>
        </p:nvSpPr>
        <p:spPr>
          <a:xfrm rot="5400000">
            <a:off x="5378153" y="1907594"/>
            <a:ext cx="1111250" cy="9784756"/>
          </a:xfrm>
        </p:spPr>
        <p:txBody>
          <a:bodyPr vert="vert270">
            <a:normAutofit/>
          </a:bodyPr>
          <a:lstStyle/>
          <a:p>
            <a:pPr marL="0" indent="0" algn="ctr">
              <a:buNone/>
            </a:pPr>
            <a:r>
              <a:rPr lang="fr-BE" sz="1600" b="1" dirty="0" smtClean="0">
                <a:solidFill>
                  <a:srgbClr val="7D8525"/>
                </a:solidFill>
              </a:rPr>
              <a:t>ETAPE 1 : TRAVAIL EN AUTONOMIE à DISTANCE</a:t>
            </a:r>
            <a:endParaRPr lang="fr-BE" sz="1600" b="1" dirty="0">
              <a:solidFill>
                <a:srgbClr val="7D8525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29077" y="376384"/>
            <a:ext cx="6815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/>
              <a:t>Types d’activités </a:t>
            </a:r>
            <a:endParaRPr lang="fr-BE" sz="2400" dirty="0"/>
          </a:p>
        </p:txBody>
      </p:sp>
      <p:sp>
        <p:nvSpPr>
          <p:cNvPr id="9" name="Autre processus 8"/>
          <p:cNvSpPr/>
          <p:nvPr/>
        </p:nvSpPr>
        <p:spPr>
          <a:xfrm>
            <a:off x="1735203" y="1169459"/>
            <a:ext cx="2196941" cy="502994"/>
          </a:xfrm>
          <a:prstGeom prst="flowChartAlternateProcess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1" name="Autre processus 10"/>
          <p:cNvSpPr/>
          <p:nvPr/>
        </p:nvSpPr>
        <p:spPr>
          <a:xfrm>
            <a:off x="1698994" y="4490717"/>
            <a:ext cx="3355727" cy="501492"/>
          </a:xfrm>
          <a:prstGeom prst="flowChartAlternateProcess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" name="Autre processus 11"/>
          <p:cNvSpPr/>
          <p:nvPr/>
        </p:nvSpPr>
        <p:spPr>
          <a:xfrm>
            <a:off x="1687933" y="5067657"/>
            <a:ext cx="2461465" cy="289222"/>
          </a:xfrm>
          <a:prstGeom prst="flowChartAlternateProcess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Autre processus 12"/>
          <p:cNvSpPr/>
          <p:nvPr/>
        </p:nvSpPr>
        <p:spPr>
          <a:xfrm>
            <a:off x="1626576" y="5457478"/>
            <a:ext cx="2196941" cy="289221"/>
          </a:xfrm>
          <a:prstGeom prst="flowChartAlternateProcess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4" name="Autre processus 13"/>
          <p:cNvSpPr/>
          <p:nvPr/>
        </p:nvSpPr>
        <p:spPr>
          <a:xfrm>
            <a:off x="1673846" y="2679941"/>
            <a:ext cx="2196941" cy="502994"/>
          </a:xfrm>
          <a:prstGeom prst="flowChartAlternateProcess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676014" y="1383231"/>
            <a:ext cx="1395707" cy="8676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Réemploi du lexique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12444" y="1636229"/>
            <a:ext cx="1834281" cy="8676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Enrichissement du lexique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197819" y="4712253"/>
            <a:ext cx="2352096" cy="108614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Renforcement grammatical en contexte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757495" y="3379957"/>
            <a:ext cx="2137321" cy="8676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Compréhension orale (vidéo, extrait radio)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94846" y="3511595"/>
            <a:ext cx="2220722" cy="8676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Compréhension écrite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9820241" y="5407179"/>
            <a:ext cx="1005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746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2400" dirty="0" smtClean="0">
                <a:latin typeface="+mn-lt"/>
              </a:rPr>
              <a:t>Avec un feed-back automatique !</a:t>
            </a:r>
            <a:endParaRPr lang="fr-FR" sz="2400" dirty="0">
              <a:latin typeface="+mn-lt"/>
            </a:endParaRPr>
          </a:p>
        </p:txBody>
      </p:sp>
      <p:pic>
        <p:nvPicPr>
          <p:cNvPr id="4" name="Espace réservé du contenu 3" descr="Capture d’écran 2014-12-14 à 15.09.26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3922" r="-3922"/>
          <a:stretch>
            <a:fillRect/>
          </a:stretch>
        </p:blipFill>
        <p:spPr>
          <a:xfrm>
            <a:off x="609600" y="1243584"/>
            <a:ext cx="10972800" cy="4937760"/>
          </a:xfrm>
        </p:spPr>
      </p:pic>
      <p:sp>
        <p:nvSpPr>
          <p:cNvPr id="5" name="Autre processus 4"/>
          <p:cNvSpPr/>
          <p:nvPr/>
        </p:nvSpPr>
        <p:spPr>
          <a:xfrm>
            <a:off x="1307689" y="2728740"/>
            <a:ext cx="1458576" cy="779640"/>
          </a:xfrm>
          <a:prstGeom prst="flowChartAlternateProcess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Autre processus 5"/>
          <p:cNvSpPr/>
          <p:nvPr/>
        </p:nvSpPr>
        <p:spPr>
          <a:xfrm>
            <a:off x="1321776" y="4264371"/>
            <a:ext cx="1458576" cy="779640"/>
          </a:xfrm>
          <a:prstGeom prst="flowChartAlternateProcess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e">
  <a:themeElements>
    <a:clrScheme name="Origin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e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Origine.thmx</Template>
  <TotalTime>677</TotalTime>
  <Words>618</Words>
  <Application>Microsoft Office PowerPoint</Application>
  <PresentationFormat>Grand écran</PresentationFormat>
  <Paragraphs>138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8" baseType="lpstr">
      <vt:lpstr>Arial</vt:lpstr>
      <vt:lpstr>Bookman Old Style</vt:lpstr>
      <vt:lpstr>Gill Sans MT</vt:lpstr>
      <vt:lpstr>Wingdings</vt:lpstr>
      <vt:lpstr>Wingdings 3</vt:lpstr>
      <vt:lpstr>Origine</vt:lpstr>
      <vt:lpstr>Dispositif hybride : un scénario pédagogique pour développer l’apprentissage collaboratif</vt:lpstr>
      <vt:lpstr>Plan de la présentation</vt:lpstr>
      <vt:lpstr>1. Pourquoi faire le choix d’un dispositif hybride ? </vt:lpstr>
      <vt:lpstr>2. Quels sont les paramètres de l’intégration ?</vt:lpstr>
      <vt:lpstr>Présentation PowerPoint</vt:lpstr>
      <vt:lpstr>Présentation PowerPoint</vt:lpstr>
      <vt:lpstr> Acquis d’apprentissage</vt:lpstr>
      <vt:lpstr>Présentation PowerPoint</vt:lpstr>
      <vt:lpstr>Avec un feed-back automatique !</vt:lpstr>
      <vt:lpstr>Présentation PowerPoint</vt:lpstr>
      <vt:lpstr>Présentation PowerPoint</vt:lpstr>
      <vt:lpstr>Outils : forum thématique avec ou sans tutorat</vt:lpstr>
      <vt:lpstr>Acquis d’apprentissage</vt:lpstr>
      <vt:lpstr>Présentation PowerPoint</vt:lpstr>
      <vt:lpstr>Présentation PowerPoint</vt:lpstr>
      <vt:lpstr>4. Evaluation du dispositif :  quelles sont les dimensions à prendre en compte ?  </vt:lpstr>
      <vt:lpstr>Présentation PowerPoint</vt:lpstr>
      <vt:lpstr>Présentation PowerPoint</vt:lpstr>
      <vt:lpstr>Complémentarité du dispositif </vt:lpstr>
      <vt:lpstr></vt:lpstr>
      <vt:lpstr>Présentation PowerPoint</vt:lpstr>
      <vt:lpstr>Bibliographie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Dispositif hybride : un scénario pédagogique pour développer l’apprentissage collaboratif</dc:title>
  <dc:creator>Emma</dc:creator>
  <cp:lastModifiedBy>Emma</cp:lastModifiedBy>
  <cp:revision>29</cp:revision>
  <dcterms:created xsi:type="dcterms:W3CDTF">2014-12-15T07:59:47Z</dcterms:created>
  <dcterms:modified xsi:type="dcterms:W3CDTF">2014-12-16T21:06:34Z</dcterms:modified>
</cp:coreProperties>
</file>