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270" r:id="rId3"/>
    <p:sldId id="271" r:id="rId4"/>
    <p:sldId id="267" r:id="rId5"/>
    <p:sldId id="268" r:id="rId6"/>
    <p:sldId id="257" r:id="rId7"/>
    <p:sldId id="258" r:id="rId8"/>
    <p:sldId id="259" r:id="rId9"/>
    <p:sldId id="260" r:id="rId10"/>
    <p:sldId id="263" r:id="rId11"/>
    <p:sldId id="262" r:id="rId12"/>
    <p:sldId id="261" r:id="rId13"/>
    <p:sldId id="264" r:id="rId14"/>
    <p:sldId id="265" r:id="rId15"/>
    <p:sldId id="269" r:id="rId16"/>
    <p:sldId id="273" r:id="rId17"/>
    <p:sldId id="274" r:id="rId18"/>
    <p:sldId id="275" r:id="rId19"/>
    <p:sldId id="272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73" autoAdjust="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9254F-54FC-4302-BB4D-FC73D039138F}" type="datetimeFigureOut">
              <a:rPr lang="fr-CH" smtClean="0"/>
              <a:t>21.01.2014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B331C-8EB0-4C6C-A656-C478D7041EF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60016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9866A-5613-4A27-93A9-A5BD74A6564D}" type="datetime1">
              <a:rPr lang="fr-CH" smtClean="0"/>
              <a:t>21.01.2014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64D6-BC1C-4640-B859-664B242F1A7B}" type="datetime1">
              <a:rPr lang="fr-CH" smtClean="0"/>
              <a:t>21.01.2014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5EE0-2B90-4E69-BB7A-F1798D0A67F9}" type="datetime1">
              <a:rPr lang="fr-CH" smtClean="0"/>
              <a:t>21.01.2014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9C284-6EF8-453F-B217-55CB246ED478}" type="datetime1">
              <a:rPr lang="fr-CH" smtClean="0"/>
              <a:t>21.01.2014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9C24-4814-4601-8B36-14F8884EF790}" type="datetime1">
              <a:rPr lang="fr-CH" smtClean="0"/>
              <a:t>21.01.2014</a:t>
            </a:fld>
            <a:endParaRPr lang="fr-CH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B849-452A-4D50-80E5-80F781634A44}" type="datetime1">
              <a:rPr lang="fr-CH" smtClean="0"/>
              <a:t>21.01.2014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F820-CF4E-4B2A-975D-3AEF3E39D5A0}" type="datetime1">
              <a:rPr lang="fr-CH" smtClean="0"/>
              <a:t>21.01.2014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CADA-B794-4DE4-8EBF-49EBD8959F86}" type="datetime1">
              <a:rPr lang="fr-CH" smtClean="0"/>
              <a:t>21.01.2014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9C82-2ED7-41B2-8E4D-B2F61B0B37FF}" type="datetime1">
              <a:rPr lang="fr-CH" smtClean="0"/>
              <a:t>21.01.2014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AB48-E995-4767-B34C-C00455E27820}" type="datetime1">
              <a:rPr lang="fr-CH" smtClean="0"/>
              <a:t>21.01.2014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69938-6BBE-418F-A5E8-FD3EC153D2CF}" type="datetime1">
              <a:rPr lang="fr-CH" smtClean="0"/>
              <a:t>21.01.2014</a:t>
            </a:fld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F5FE50-D6B8-4A06-BC32-8577133451BD}" type="datetime1">
              <a:rPr lang="fr-CH" smtClean="0"/>
              <a:t>21.01.2014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7F6E3E-1F5A-490D-B3A8-C9AE3421A190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ayf.switch.ch/SWITCHaai/WAYF?entityID=https://prdlamp1.unil.ch/shibboleth&amp;return=http://www2.unil.ch/Shibboleth.sso/DS?SAMLDS%3D1%26target%3Dcookie:1389779200_ea5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2.unil.ch/cajoue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file:///C:\Users\paliot\Desktop\Exemple_Livret%20de%20cours.pdf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file:///C:\Users\paliot\Desktop\Exemple%20canevas%20de%20t&#226;ches_oral.interaction_A2B1.doc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Taux%20d'activit&#233;%20enseignants%20Cdl.xl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smtClean="0"/>
              <a:t>Le centration sur l’apprenant au Centre de langues de l’université de </a:t>
            </a:r>
            <a:r>
              <a:rPr lang="fr-CH" dirty="0" err="1" smtClean="0"/>
              <a:t>LAusanne</a:t>
            </a:r>
            <a:endParaRPr lang="fr-CH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sz="3200" dirty="0" smtClean="0"/>
              <a:t>Du voyage organisé à l’aventure individuelle:</a:t>
            </a:r>
            <a:endParaRPr lang="fr-CH" sz="3200" dirty="0"/>
          </a:p>
        </p:txBody>
      </p:sp>
      <p:sp>
        <p:nvSpPr>
          <p:cNvPr id="5" name="ZoneTexte 4"/>
          <p:cNvSpPr txBox="1"/>
          <p:nvPr/>
        </p:nvSpPr>
        <p:spPr>
          <a:xfrm>
            <a:off x="1547664" y="5661248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Elisabeth Paliot, Responsable Centre de langues UNIL, site EPFL</a:t>
            </a:r>
            <a:endParaRPr lang="fr-CH" dirty="0"/>
          </a:p>
        </p:txBody>
      </p:sp>
      <p:sp>
        <p:nvSpPr>
          <p:cNvPr id="6" name="ZoneTexte 5"/>
          <p:cNvSpPr txBox="1"/>
          <p:nvPr/>
        </p:nvSpPr>
        <p:spPr>
          <a:xfrm>
            <a:off x="437100" y="1054477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Journée d’étude du CIDLV, 30 janvier 2014</a:t>
            </a:r>
          </a:p>
          <a:p>
            <a:pPr algn="ctr"/>
            <a:r>
              <a:rPr lang="fr-CH" dirty="0" smtClean="0"/>
              <a:t>Les langues: Outils et techniques pour une pédagogie différenciée</a:t>
            </a:r>
            <a:endParaRPr lang="fr-CH" dirty="0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2870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12870"/>
            <a:ext cx="1944688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63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Ressources</a:t>
            </a:r>
            <a:endParaRPr lang="fr-CH" sz="32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10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Espace réservé du contenu 8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44824"/>
            <a:ext cx="5544616" cy="393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08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Portfolio Européen </a:t>
            </a:r>
            <a:endParaRPr lang="fr-CH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1520" y="1719071"/>
            <a:ext cx="8435280" cy="4407408"/>
          </a:xfrm>
        </p:spPr>
        <p:txBody>
          <a:bodyPr>
            <a:normAutofit/>
          </a:bodyPr>
          <a:lstStyle/>
          <a:p>
            <a:pPr marL="411480" lvl="1" indent="0">
              <a:buNone/>
            </a:pPr>
            <a:endParaRPr lang="fr-CH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11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73" y="1700808"/>
            <a:ext cx="7488831" cy="446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75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Espace multimédia</a:t>
            </a:r>
            <a:endParaRPr lang="fr-CH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1520" y="1719071"/>
            <a:ext cx="8435280" cy="4407408"/>
          </a:xfrm>
        </p:spPr>
        <p:txBody>
          <a:bodyPr>
            <a:normAutofit/>
          </a:bodyPr>
          <a:lstStyle/>
          <a:p>
            <a:pPr marL="411480" lvl="1" indent="0">
              <a:buNone/>
            </a:pPr>
            <a:endParaRPr lang="fr-CH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12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82" y="1700808"/>
            <a:ext cx="8064896" cy="439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62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sz="3200" dirty="0" smtClean="0"/>
              <a:t>Espace multimédia – </a:t>
            </a:r>
            <a:br>
              <a:rPr lang="fr-CH" sz="3200" dirty="0" smtClean="0"/>
            </a:br>
            <a:r>
              <a:rPr lang="fr-CH" sz="3200" dirty="0" err="1" smtClean="0"/>
              <a:t>PlurieL</a:t>
            </a:r>
            <a:endParaRPr lang="fr-CH" sz="32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13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Espace réservé du contenu 8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55" y="1719263"/>
            <a:ext cx="7045514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36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sz="3200" dirty="0" smtClean="0"/>
              <a:t>Espace multimédia-</a:t>
            </a:r>
            <a:br>
              <a:rPr lang="fr-CH" sz="3200" dirty="0" smtClean="0"/>
            </a:br>
            <a:r>
              <a:rPr lang="fr-CH" sz="3200" dirty="0" smtClean="0"/>
              <a:t>Pluriel</a:t>
            </a:r>
            <a:endParaRPr lang="fr-CH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1520" y="1719071"/>
            <a:ext cx="8435280" cy="4407408"/>
          </a:xfrm>
        </p:spPr>
        <p:txBody>
          <a:bodyPr>
            <a:normAutofit/>
          </a:bodyPr>
          <a:lstStyle/>
          <a:p>
            <a:pPr marL="411480" lvl="1" indent="0">
              <a:buNone/>
            </a:pPr>
            <a:endParaRPr lang="fr-CH" dirty="0" smtClean="0"/>
          </a:p>
          <a:p>
            <a:pPr marL="411480" lvl="1" indent="0">
              <a:buNone/>
            </a:pPr>
            <a:endParaRPr lang="fr-CH" dirty="0"/>
          </a:p>
          <a:p>
            <a:pPr marL="411480" lvl="1" indent="0">
              <a:buNone/>
            </a:pPr>
            <a:endParaRPr lang="fr-CH" dirty="0" smtClean="0"/>
          </a:p>
          <a:p>
            <a:pPr marL="411480" lvl="1" indent="0" algn="ctr">
              <a:buNone/>
            </a:pPr>
            <a:r>
              <a:rPr lang="fr-CH" dirty="0" err="1" smtClean="0">
                <a:hlinkClick r:id="rId2"/>
              </a:rPr>
              <a:t>PlurieL</a:t>
            </a:r>
            <a:endParaRPr lang="fr-CH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14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01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Plateforme ça joue</a:t>
            </a:r>
            <a:endParaRPr lang="fr-CH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1520" y="1719071"/>
            <a:ext cx="8435280" cy="4407408"/>
          </a:xfrm>
        </p:spPr>
        <p:txBody>
          <a:bodyPr>
            <a:normAutofit/>
          </a:bodyPr>
          <a:lstStyle/>
          <a:p>
            <a:pPr marL="411480" lvl="1" indent="0">
              <a:buNone/>
            </a:pPr>
            <a:endParaRPr lang="fr-CH" dirty="0" smtClean="0"/>
          </a:p>
          <a:p>
            <a:pPr marL="411480" lvl="1" indent="0">
              <a:buNone/>
            </a:pPr>
            <a:endParaRPr lang="fr-CH" dirty="0"/>
          </a:p>
          <a:p>
            <a:pPr marL="411480" lvl="1" indent="0" algn="ctr">
              <a:buNone/>
            </a:pPr>
            <a:endParaRPr lang="fr-CH" dirty="0" smtClean="0"/>
          </a:p>
          <a:p>
            <a:pPr marL="411480" lvl="1" indent="0" algn="ctr">
              <a:buNone/>
            </a:pPr>
            <a:endParaRPr lang="fr-CH" dirty="0"/>
          </a:p>
          <a:p>
            <a:pPr marL="411480" lvl="1" indent="0" algn="ctr">
              <a:buNone/>
            </a:pPr>
            <a:r>
              <a:rPr lang="fr-CH" dirty="0" smtClean="0">
                <a:hlinkClick r:id="rId2"/>
              </a:rPr>
              <a:t>ça joue</a:t>
            </a:r>
            <a:endParaRPr lang="fr-CH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15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62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Exigences Modules</a:t>
            </a:r>
            <a:endParaRPr lang="fr-CH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1520" y="1719071"/>
            <a:ext cx="8435280" cy="4407408"/>
          </a:xfrm>
        </p:spPr>
        <p:txBody>
          <a:bodyPr>
            <a:normAutofit/>
          </a:bodyPr>
          <a:lstStyle/>
          <a:p>
            <a:pPr marL="411480" lvl="1" indent="0">
              <a:buNone/>
            </a:pPr>
            <a:endParaRPr lang="fr-CH" dirty="0" smtClean="0"/>
          </a:p>
          <a:p>
            <a:pPr marL="411480" lvl="1" indent="0">
              <a:buNone/>
            </a:pPr>
            <a:endParaRPr lang="fr-CH" dirty="0"/>
          </a:p>
          <a:p>
            <a:pPr marL="411480" lvl="1" indent="0" algn="ctr">
              <a:buNone/>
            </a:pPr>
            <a:endParaRPr lang="fr-CH" dirty="0" smtClean="0"/>
          </a:p>
          <a:p>
            <a:pPr marL="411480" lvl="1" indent="0" algn="ctr">
              <a:buNone/>
            </a:pPr>
            <a:r>
              <a:rPr lang="fr-CH" dirty="0" smtClean="0">
                <a:hlinkClick r:id="rId2" action="ppaction://hlinkfile"/>
              </a:rPr>
              <a:t>Exemple livret de cours</a:t>
            </a:r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16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09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Exigences Modules</a:t>
            </a:r>
            <a:endParaRPr lang="fr-CH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1520" y="1719071"/>
            <a:ext cx="8435280" cy="4407408"/>
          </a:xfrm>
        </p:spPr>
        <p:txBody>
          <a:bodyPr>
            <a:normAutofit/>
          </a:bodyPr>
          <a:lstStyle/>
          <a:p>
            <a:pPr marL="411480" lvl="1" indent="0">
              <a:buNone/>
            </a:pPr>
            <a:endParaRPr lang="fr-CH" dirty="0" smtClean="0"/>
          </a:p>
          <a:p>
            <a:pPr marL="411480" lvl="1" indent="0">
              <a:buNone/>
            </a:pPr>
            <a:endParaRPr lang="fr-CH" dirty="0"/>
          </a:p>
          <a:p>
            <a:pPr marL="411480" lvl="1" indent="0" algn="ctr">
              <a:buNone/>
            </a:pPr>
            <a:endParaRPr lang="fr-CH" dirty="0" smtClean="0"/>
          </a:p>
          <a:p>
            <a:pPr marL="411480" lvl="1" indent="0" algn="ctr">
              <a:buNone/>
            </a:pPr>
            <a:endParaRPr lang="fr-CH" dirty="0"/>
          </a:p>
          <a:p>
            <a:pPr marL="411480" lvl="1" indent="0" algn="ctr">
              <a:buNone/>
            </a:pPr>
            <a:r>
              <a:rPr lang="fr-CH" dirty="0" smtClean="0">
                <a:hlinkClick r:id="rId2" action="ppaction://hlinkfile"/>
              </a:rPr>
              <a:t>Exemple Canevas de tâches</a:t>
            </a:r>
            <a:endParaRPr lang="fr-CH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17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Être enseignant au </a:t>
            </a:r>
            <a:r>
              <a:rPr lang="fr-CH" sz="2400" dirty="0" err="1" smtClean="0"/>
              <a:t>Cdl</a:t>
            </a:r>
            <a:endParaRPr lang="fr-CH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8466352" cy="4407408"/>
          </a:xfrm>
        </p:spPr>
        <p:txBody>
          <a:bodyPr>
            <a:normAutofit/>
          </a:bodyPr>
          <a:lstStyle/>
          <a:p>
            <a:r>
              <a:rPr lang="fr-CH" dirty="0" smtClean="0"/>
              <a:t>Enseignement</a:t>
            </a:r>
          </a:p>
          <a:p>
            <a:r>
              <a:rPr lang="fr-CH" dirty="0" smtClean="0"/>
              <a:t>Administration liée à l’enseignement</a:t>
            </a:r>
          </a:p>
          <a:p>
            <a:r>
              <a:rPr lang="fr-CH" dirty="0" smtClean="0"/>
              <a:t>Tâches liées à la question des langues</a:t>
            </a:r>
          </a:p>
          <a:p>
            <a:r>
              <a:rPr lang="fr-CH" dirty="0" smtClean="0"/>
              <a:t>Développement et recherche appliquée</a:t>
            </a:r>
          </a:p>
          <a:p>
            <a:r>
              <a:rPr lang="fr-CH" dirty="0" smtClean="0"/>
              <a:t>Formation continue</a:t>
            </a:r>
          </a:p>
          <a:p>
            <a:endParaRPr lang="fr-CH" dirty="0"/>
          </a:p>
          <a:p>
            <a:endParaRPr lang="fr-CH" dirty="0" smtClean="0"/>
          </a:p>
          <a:p>
            <a:r>
              <a:rPr lang="fr-CH" dirty="0" smtClean="0">
                <a:hlinkClick r:id="rId2" action="ppaction://hlinkfile"/>
              </a:rPr>
              <a:t>Taux d'activité enseignants </a:t>
            </a:r>
            <a:r>
              <a:rPr lang="fr-CH" dirty="0" err="1" smtClean="0">
                <a:hlinkClick r:id="rId2" action="ppaction://hlinkfile"/>
              </a:rPr>
              <a:t>Cdl</a:t>
            </a:r>
            <a:r>
              <a:rPr lang="fr-CH" smtClean="0">
                <a:hlinkClick r:id="rId2" action="ppaction://hlinkfile"/>
              </a:rPr>
              <a:t> UNIL</a:t>
            </a:r>
            <a:endParaRPr lang="fr-CH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18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88995"/>
            <a:ext cx="1584176" cy="61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10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Merci!</a:t>
            </a:r>
            <a:endParaRPr lang="fr-CH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1520" y="1719071"/>
            <a:ext cx="8435280" cy="4407408"/>
          </a:xfrm>
        </p:spPr>
        <p:txBody>
          <a:bodyPr>
            <a:normAutofit/>
          </a:bodyPr>
          <a:lstStyle/>
          <a:p>
            <a:pPr marL="411480" lvl="1" indent="0">
              <a:buNone/>
            </a:pPr>
            <a:endParaRPr lang="fr-CH" dirty="0" smtClean="0"/>
          </a:p>
          <a:p>
            <a:pPr marL="411480" lvl="1" indent="0">
              <a:buNone/>
            </a:pPr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19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611560" y="227687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B0F0"/>
                </a:solidFill>
              </a:rPr>
              <a:t>Autonomie</a:t>
            </a:r>
            <a:endParaRPr lang="fr-CH" dirty="0">
              <a:solidFill>
                <a:srgbClr val="00B0F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464710" y="26462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B050"/>
                </a:solidFill>
              </a:rPr>
              <a:t>Motivation</a:t>
            </a:r>
            <a:endParaRPr lang="fr-CH" dirty="0">
              <a:solidFill>
                <a:srgbClr val="00B05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043608" y="378904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Apprenant responsable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788024" y="224460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7030A0"/>
                </a:solidFill>
              </a:rPr>
              <a:t>Sens</a:t>
            </a:r>
            <a:endParaRPr lang="fr-CH" dirty="0">
              <a:solidFill>
                <a:srgbClr val="7030A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220072" y="356453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75000"/>
                  </a:schemeClr>
                </a:solidFill>
              </a:rPr>
              <a:t>Expression libre</a:t>
            </a:r>
            <a:endParaRPr lang="fr-CH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059832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Coopération</a:t>
            </a:r>
            <a:endParaRPr lang="fr-CH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732240" y="26462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O</a:t>
            </a:r>
            <a:r>
              <a:rPr lang="fr-CH" dirty="0" smtClean="0"/>
              <a:t>bjectifs</a:t>
            </a:r>
            <a:endParaRPr lang="fr-CH" dirty="0"/>
          </a:p>
        </p:txBody>
      </p:sp>
      <p:sp>
        <p:nvSpPr>
          <p:cNvPr id="17" name="ZoneTexte 16"/>
          <p:cNvSpPr txBox="1"/>
          <p:nvPr/>
        </p:nvSpPr>
        <p:spPr>
          <a:xfrm>
            <a:off x="5239385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C3399"/>
                </a:solidFill>
              </a:rPr>
              <a:t>Cognitif</a:t>
            </a:r>
            <a:endParaRPr lang="fr-CH" dirty="0">
              <a:solidFill>
                <a:srgbClr val="CC3399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1560" y="56612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Affectif</a:t>
            </a:r>
            <a:endParaRPr lang="fr-CH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755115" y="42930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Acteur</a:t>
            </a:r>
            <a:endParaRPr lang="fr-CH" dirty="0"/>
          </a:p>
        </p:txBody>
      </p:sp>
      <p:sp>
        <p:nvSpPr>
          <p:cNvPr id="20" name="ZoneTexte 19"/>
          <p:cNvSpPr txBox="1"/>
          <p:nvPr/>
        </p:nvSpPr>
        <p:spPr>
          <a:xfrm>
            <a:off x="5436095" y="5521132"/>
            <a:ext cx="326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33CC33"/>
                </a:solidFill>
              </a:rPr>
              <a:t>Stratégies d’apprentissage</a:t>
            </a:r>
            <a:endParaRPr lang="fr-CH" dirty="0">
              <a:solidFill>
                <a:srgbClr val="33CC33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339752" y="184995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Besoins</a:t>
            </a:r>
            <a:endParaRPr lang="fr-CH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67543" y="44303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Intérêts</a:t>
            </a:r>
            <a:endParaRPr lang="fr-CH" dirty="0"/>
          </a:p>
        </p:txBody>
      </p:sp>
      <p:sp>
        <p:nvSpPr>
          <p:cNvPr id="23" name="ZoneTexte 22"/>
          <p:cNvSpPr txBox="1"/>
          <p:nvPr/>
        </p:nvSpPr>
        <p:spPr>
          <a:xfrm>
            <a:off x="6166151" y="184995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4">
                    <a:lumMod val="75000"/>
                  </a:schemeClr>
                </a:solidFill>
              </a:rPr>
              <a:t>Responsabilité</a:t>
            </a:r>
            <a:endParaRPr lang="fr-CH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146048" y="51518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3">
                    <a:lumMod val="50000"/>
                  </a:schemeClr>
                </a:solidFill>
              </a:rPr>
              <a:t>Savoir-faire</a:t>
            </a:r>
            <a:endParaRPr lang="fr-CH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491879" y="306008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Savoir-être</a:t>
            </a:r>
            <a:endParaRPr lang="fr-CH" dirty="0">
              <a:solidFill>
                <a:srgbClr val="0070C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017002" y="324475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FF00"/>
                </a:solidFill>
              </a:rPr>
              <a:t>Engagement</a:t>
            </a:r>
            <a:endParaRPr lang="fr-CH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1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Stations du voyage</a:t>
            </a:r>
            <a:endParaRPr lang="fr-CH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8466352" cy="4407408"/>
          </a:xfrm>
        </p:spPr>
        <p:txBody>
          <a:bodyPr>
            <a:normAutofit fontScale="85000" lnSpcReduction="20000"/>
          </a:bodyPr>
          <a:lstStyle/>
          <a:p>
            <a:r>
              <a:rPr lang="fr-CH" dirty="0" smtClean="0"/>
              <a:t>Centration sur l’apprenant</a:t>
            </a:r>
          </a:p>
          <a:p>
            <a:r>
              <a:rPr lang="fr-CH" dirty="0" smtClean="0"/>
              <a:t>Rôle de l’apprenant</a:t>
            </a:r>
          </a:p>
          <a:p>
            <a:r>
              <a:rPr lang="fr-CH" dirty="0" smtClean="0"/>
              <a:t>Rôle de l’enseignant</a:t>
            </a:r>
          </a:p>
          <a:p>
            <a:r>
              <a:rPr lang="fr-CH" dirty="0" smtClean="0"/>
              <a:t>Centre de langues UNIL</a:t>
            </a:r>
          </a:p>
          <a:p>
            <a:r>
              <a:rPr lang="fr-CH" dirty="0" smtClean="0"/>
              <a:t>Objectifs du </a:t>
            </a:r>
            <a:r>
              <a:rPr lang="fr-CH" dirty="0" err="1" smtClean="0"/>
              <a:t>Cdl</a:t>
            </a:r>
            <a:endParaRPr lang="fr-CH" dirty="0" smtClean="0"/>
          </a:p>
          <a:p>
            <a:r>
              <a:rPr lang="fr-CH" dirty="0" smtClean="0"/>
              <a:t>Didactique du </a:t>
            </a:r>
            <a:r>
              <a:rPr lang="fr-CH" dirty="0" err="1" smtClean="0"/>
              <a:t>Cdl</a:t>
            </a:r>
            <a:endParaRPr lang="fr-CH" dirty="0" smtClean="0"/>
          </a:p>
          <a:p>
            <a:r>
              <a:rPr lang="fr-CH" dirty="0" smtClean="0"/>
              <a:t>Structure des modules</a:t>
            </a:r>
          </a:p>
          <a:p>
            <a:r>
              <a:rPr lang="fr-CH" dirty="0" smtClean="0"/>
              <a:t>Ressources</a:t>
            </a:r>
          </a:p>
          <a:p>
            <a:r>
              <a:rPr lang="fr-CH" dirty="0" smtClean="0"/>
              <a:t>Portfolio Européen des langues (PEL)</a:t>
            </a:r>
          </a:p>
          <a:p>
            <a:r>
              <a:rPr lang="fr-CH" dirty="0" smtClean="0"/>
              <a:t>Espace multimédia (EMA)</a:t>
            </a:r>
          </a:p>
          <a:p>
            <a:r>
              <a:rPr lang="fr-CH" dirty="0" smtClean="0"/>
              <a:t>Espace multimédia – </a:t>
            </a:r>
            <a:r>
              <a:rPr lang="fr-CH" dirty="0" err="1" smtClean="0"/>
              <a:t>PlurieL</a:t>
            </a:r>
            <a:endParaRPr lang="fr-CH" dirty="0" smtClean="0"/>
          </a:p>
          <a:p>
            <a:r>
              <a:rPr lang="fr-CH" dirty="0" smtClean="0"/>
              <a:t>Plateforme «ça joue»</a:t>
            </a:r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2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88995"/>
            <a:ext cx="1584176" cy="61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653" y="2420888"/>
            <a:ext cx="3319811" cy="2102547"/>
          </a:xfrm>
        </p:spPr>
      </p:pic>
    </p:spTree>
    <p:extLst>
      <p:ext uri="{BB962C8B-B14F-4D97-AF65-F5344CB8AC3E}">
        <p14:creationId xmlns:p14="http://schemas.microsoft.com/office/powerpoint/2010/main" val="205864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Centration sur l’apprenant</a:t>
            </a:r>
            <a:endParaRPr lang="fr-CH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8466352" cy="4407408"/>
          </a:xfrm>
        </p:spPr>
        <p:txBody>
          <a:bodyPr>
            <a:normAutofit/>
          </a:bodyPr>
          <a:lstStyle/>
          <a:p>
            <a:r>
              <a:rPr lang="fr-CH" dirty="0" smtClean="0"/>
              <a:t>Concept unissant de types de procédure d’enseignement</a:t>
            </a:r>
          </a:p>
          <a:p>
            <a:r>
              <a:rPr lang="fr-CH" dirty="0" smtClean="0"/>
              <a:t>Point de départ: Processus d’apprentissage et non d’enseignement</a:t>
            </a:r>
          </a:p>
          <a:p>
            <a:r>
              <a:rPr lang="fr-CH" dirty="0" smtClean="0"/>
              <a:t>Changement de paradigme: Redéfinition des statuts enseignant – apprenant</a:t>
            </a:r>
          </a:p>
          <a:p>
            <a:r>
              <a:rPr lang="fr-CH" dirty="0" smtClean="0"/>
              <a:t>Méthodes d’autonomisation de l’apprenant par l’approche communicative, la méthode directe, la méthode naturelle  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3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88995"/>
            <a:ext cx="1584176" cy="61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48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Rôle de l’apprenant</a:t>
            </a:r>
            <a:endParaRPr lang="fr-CH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8466352" cy="4407408"/>
          </a:xfrm>
        </p:spPr>
        <p:txBody>
          <a:bodyPr>
            <a:normAutofit/>
          </a:bodyPr>
          <a:lstStyle/>
          <a:p>
            <a:r>
              <a:rPr lang="fr-CH" dirty="0" smtClean="0"/>
              <a:t>Responsable de son apprentissage</a:t>
            </a:r>
          </a:p>
          <a:p>
            <a:r>
              <a:rPr lang="fr-CH" dirty="0" smtClean="0"/>
              <a:t>Intégration de ses besoins, intérêts, styles d’apprentissage, stratégies, problèmes </a:t>
            </a:r>
          </a:p>
          <a:p>
            <a:r>
              <a:rPr lang="fr-CH" dirty="0" smtClean="0"/>
              <a:t>Capacités des</a:t>
            </a:r>
          </a:p>
          <a:p>
            <a:pPr lvl="2"/>
            <a:r>
              <a:rPr lang="fr-CH" dirty="0" smtClean="0"/>
              <a:t>Savoirs</a:t>
            </a:r>
          </a:p>
          <a:p>
            <a:pPr lvl="2"/>
            <a:r>
              <a:rPr lang="fr-CH" dirty="0" smtClean="0"/>
              <a:t>Les </a:t>
            </a:r>
            <a:r>
              <a:rPr lang="fr-CH" dirty="0" err="1" smtClean="0"/>
              <a:t>savoirs-faire</a:t>
            </a:r>
            <a:endParaRPr lang="fr-CH" dirty="0" smtClean="0"/>
          </a:p>
          <a:p>
            <a:pPr lvl="2"/>
            <a:r>
              <a:rPr lang="fr-CH" dirty="0" smtClean="0"/>
              <a:t>Les savoir-être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4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88995"/>
            <a:ext cx="1584176" cy="61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33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Rôle de l’enseignant</a:t>
            </a:r>
            <a:endParaRPr lang="fr-CH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8466352" cy="4407408"/>
          </a:xfrm>
        </p:spPr>
        <p:txBody>
          <a:bodyPr>
            <a:normAutofit/>
          </a:bodyPr>
          <a:lstStyle/>
          <a:p>
            <a:r>
              <a:rPr lang="fr-CH" dirty="0" smtClean="0"/>
              <a:t>Être à l’écoute des besoins et </a:t>
            </a:r>
            <a:r>
              <a:rPr lang="fr-CH" dirty="0" err="1" smtClean="0"/>
              <a:t>intérets</a:t>
            </a:r>
            <a:r>
              <a:rPr lang="fr-CH" dirty="0" smtClean="0"/>
              <a:t> de l’apprenant</a:t>
            </a:r>
          </a:p>
          <a:p>
            <a:r>
              <a:rPr lang="fr-CH" dirty="0" smtClean="0"/>
              <a:t>Orienter l’apprentissage autonome</a:t>
            </a:r>
          </a:p>
          <a:p>
            <a:r>
              <a:rPr lang="fr-CH" dirty="0" smtClean="0"/>
              <a:t>Favoriser l’utilisation des stratégies individuelles d’apprentissage</a:t>
            </a:r>
          </a:p>
          <a:p>
            <a:r>
              <a:rPr lang="fr-CH" dirty="0" smtClean="0"/>
              <a:t>Faciliter appropriation</a:t>
            </a:r>
          </a:p>
          <a:p>
            <a:r>
              <a:rPr lang="fr-CH" dirty="0" smtClean="0"/>
              <a:t>Fixer des objectifs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5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88995"/>
            <a:ext cx="1584176" cy="61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01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Centre de langues</a:t>
            </a:r>
            <a:endParaRPr lang="fr-CH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fr-CH" dirty="0" err="1" smtClean="0"/>
              <a:t>Cdl</a:t>
            </a:r>
            <a:r>
              <a:rPr lang="fr-CH" dirty="0" smtClean="0"/>
              <a:t> UNIL</a:t>
            </a:r>
          </a:p>
          <a:p>
            <a:pPr marL="114300" indent="0" algn="ctr">
              <a:buNone/>
            </a:pPr>
            <a:endParaRPr lang="fr-CH" dirty="0" smtClean="0"/>
          </a:p>
          <a:p>
            <a:pPr marL="114300" indent="0" algn="ctr">
              <a:buNone/>
            </a:pPr>
            <a:r>
              <a:rPr lang="fr-CH" sz="2000" dirty="0" smtClean="0"/>
              <a:t>Allemand, Anglais, Chinois, Espagnol, Italien, Russe, Suisse allemand</a:t>
            </a:r>
            <a:endParaRPr lang="fr-CH" sz="20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fr-CH" dirty="0" err="1" smtClean="0"/>
              <a:t>Cdl</a:t>
            </a:r>
            <a:r>
              <a:rPr lang="fr-CH" dirty="0" smtClean="0"/>
              <a:t> UNIL, site EPFL</a:t>
            </a:r>
          </a:p>
          <a:p>
            <a:pPr marL="114300" indent="0" algn="ctr">
              <a:buNone/>
            </a:pPr>
            <a:endParaRPr lang="fr-CH" dirty="0" smtClean="0"/>
          </a:p>
          <a:p>
            <a:pPr marL="114300" indent="0" algn="ctr">
              <a:buNone/>
            </a:pPr>
            <a:r>
              <a:rPr lang="fr-CH" sz="2000" dirty="0"/>
              <a:t>Allemand, Anglais, Français, Italien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6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88995"/>
            <a:ext cx="1800200" cy="695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39"/>
            <a:ext cx="3133572" cy="2099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89041"/>
            <a:ext cx="3147701" cy="2099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59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Objectifs du </a:t>
            </a:r>
            <a:r>
              <a:rPr lang="fr-CH" sz="3200" dirty="0" err="1" smtClean="0"/>
              <a:t>Cdl</a:t>
            </a:r>
            <a:endParaRPr lang="fr-CH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8466352" cy="4407408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Répondre aux exigences des études, des échanges et du monde professionnel (défis de la formation et de la vie professionnelle internationalisés)</a:t>
            </a:r>
          </a:p>
          <a:p>
            <a:r>
              <a:rPr lang="fr-CH" dirty="0" smtClean="0"/>
              <a:t>Travailler principalement sur la communication et le développement de savoir-faire permettant d’utiliser la langue dans les contextes divers et pour des objectifs variés (parler, comprendre, lire, écrire)</a:t>
            </a:r>
          </a:p>
          <a:p>
            <a:r>
              <a:rPr lang="fr-CH" dirty="0" smtClean="0"/>
              <a:t>Intégrer les aspects culturels et interculturels ainsi que la capacité à apprendre en autonomie</a:t>
            </a:r>
          </a:p>
          <a:p>
            <a:endParaRPr lang="fr-CH" sz="200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7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88995"/>
            <a:ext cx="1800200" cy="695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89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Didactique</a:t>
            </a:r>
            <a:endParaRPr lang="fr-CH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1520" y="1719071"/>
            <a:ext cx="8435280" cy="4407408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endParaRPr lang="fr-CH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8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88995"/>
            <a:ext cx="1800200" cy="695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5528899" cy="449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35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Structure des Modules</a:t>
            </a:r>
            <a:endParaRPr lang="fr-CH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1520" y="1719071"/>
            <a:ext cx="8435280" cy="4407408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Apprentissage en groupe </a:t>
            </a:r>
            <a:r>
              <a:rPr lang="fr-CH" sz="2200" dirty="0" smtClean="0">
                <a:solidFill>
                  <a:schemeClr val="accent2">
                    <a:lumMod val="75000"/>
                  </a:schemeClr>
                </a:solidFill>
              </a:rPr>
              <a:t>(avec EMA pour certains)</a:t>
            </a:r>
          </a:p>
          <a:p>
            <a:pPr lvl="2"/>
            <a:r>
              <a:rPr lang="fr-CH" dirty="0" smtClean="0"/>
              <a:t>Modules toutes compétences</a:t>
            </a:r>
          </a:p>
          <a:p>
            <a:pPr lvl="2"/>
            <a:r>
              <a:rPr lang="fr-CH" dirty="0" smtClean="0"/>
              <a:t>Modules compétences spécifiques</a:t>
            </a:r>
          </a:p>
          <a:p>
            <a:pPr lvl="2"/>
            <a:r>
              <a:rPr lang="fr-CH" dirty="0" smtClean="0"/>
              <a:t>Modules toutes compétences option examen externe</a:t>
            </a:r>
          </a:p>
          <a:p>
            <a:pPr lvl="2"/>
            <a:r>
              <a:rPr lang="fr-CH" dirty="0" smtClean="0"/>
              <a:t>Modules intensifs</a:t>
            </a:r>
          </a:p>
          <a:p>
            <a:r>
              <a:rPr lang="fr-CH" dirty="0" smtClean="0"/>
              <a:t>Apprentissage individuel </a:t>
            </a:r>
            <a:r>
              <a:rPr lang="fr-CH" sz="2200" dirty="0">
                <a:solidFill>
                  <a:schemeClr val="accent2">
                    <a:lumMod val="75000"/>
                  </a:schemeClr>
                </a:solidFill>
              </a:rPr>
              <a:t>(avec tutorat)</a:t>
            </a:r>
          </a:p>
          <a:p>
            <a:pPr lvl="2"/>
            <a:r>
              <a:rPr lang="fr-CH" dirty="0" smtClean="0"/>
              <a:t>Autonomie guidée à l’espace multimédia pour l’apprentissage personnalisé</a:t>
            </a:r>
          </a:p>
          <a:p>
            <a:r>
              <a:rPr lang="fr-CH" dirty="0" smtClean="0"/>
              <a:t>Apprentissage individuel </a:t>
            </a:r>
            <a:r>
              <a:rPr lang="fr-CH" sz="2200" dirty="0">
                <a:solidFill>
                  <a:schemeClr val="accent2">
                    <a:lumMod val="75000"/>
                  </a:schemeClr>
                </a:solidFill>
              </a:rPr>
              <a:t>(non </a:t>
            </a:r>
            <a:r>
              <a:rPr lang="fr-CH" sz="2200" dirty="0" smtClean="0">
                <a:solidFill>
                  <a:schemeClr val="accent2">
                    <a:lumMod val="75000"/>
                  </a:schemeClr>
                </a:solidFill>
              </a:rPr>
              <a:t>accompagné</a:t>
            </a:r>
            <a:r>
              <a:rPr lang="fr-CH" sz="2200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lvl="2"/>
            <a:r>
              <a:rPr lang="fr-CH" dirty="0" smtClean="0"/>
              <a:t>Espace multimédia </a:t>
            </a:r>
            <a:r>
              <a:rPr lang="fr-CH" dirty="0"/>
              <a:t>pour l’apprentissage </a:t>
            </a:r>
            <a:r>
              <a:rPr lang="fr-CH" dirty="0" smtClean="0"/>
              <a:t>personnalisé (libre accès)</a:t>
            </a:r>
          </a:p>
          <a:p>
            <a:pPr lvl="2"/>
            <a:r>
              <a:rPr lang="fr-CH" dirty="0" smtClean="0"/>
              <a:t>Tandem (Faculté des lettres)</a:t>
            </a:r>
            <a:endParaRPr lang="fr-CH" dirty="0"/>
          </a:p>
          <a:p>
            <a:pPr lvl="1"/>
            <a:endParaRPr lang="fr-CH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Elisabeth Paliot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6E3E-1F5A-490D-B3A8-C9AE3421A190}" type="slidenum">
              <a:rPr lang="fr-CH" smtClean="0"/>
              <a:t>9</a:t>
            </a:fld>
            <a:endParaRPr lang="fr-CH"/>
          </a:p>
        </p:txBody>
      </p:sp>
      <p:pic>
        <p:nvPicPr>
          <p:cNvPr id="7" name="Image 1" descr="Image Support inform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7664"/>
            <a:ext cx="1042987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587" y="620688"/>
            <a:ext cx="1527885" cy="62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7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icaire">
  <a:themeElements>
    <a:clrScheme name="Sillag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pothicaire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icair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254</TotalTime>
  <Words>489</Words>
  <Application>Microsoft Office PowerPoint</Application>
  <PresentationFormat>Affichage à l'écran (4:3)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Apothicaire</vt:lpstr>
      <vt:lpstr>Du voyage organisé à l’aventure individuelle:</vt:lpstr>
      <vt:lpstr>Stations du voyage</vt:lpstr>
      <vt:lpstr>Centration sur l’apprenant</vt:lpstr>
      <vt:lpstr>Rôle de l’apprenant</vt:lpstr>
      <vt:lpstr>Rôle de l’enseignant</vt:lpstr>
      <vt:lpstr>Centre de langues</vt:lpstr>
      <vt:lpstr>Objectifs du Cdl</vt:lpstr>
      <vt:lpstr>Didactique</vt:lpstr>
      <vt:lpstr>Structure des Modules</vt:lpstr>
      <vt:lpstr>Ressources</vt:lpstr>
      <vt:lpstr>Portfolio Européen </vt:lpstr>
      <vt:lpstr>Espace multimédia</vt:lpstr>
      <vt:lpstr>Espace multimédia –  PlurieL</vt:lpstr>
      <vt:lpstr>Espace multimédia- Pluriel</vt:lpstr>
      <vt:lpstr>Plateforme ça joue</vt:lpstr>
      <vt:lpstr>Exigences Modules</vt:lpstr>
      <vt:lpstr>Exigences Modules</vt:lpstr>
      <vt:lpstr>Être enseignant au Cdl</vt:lpstr>
      <vt:lpstr>Merci!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 voyage organisé à l’aventure individuelle:</dc:title>
  <dc:creator>Paliot Elisabeth</dc:creator>
  <cp:lastModifiedBy>Paliot Elisabeth</cp:lastModifiedBy>
  <cp:revision>20</cp:revision>
  <dcterms:created xsi:type="dcterms:W3CDTF">2014-01-14T09:56:42Z</dcterms:created>
  <dcterms:modified xsi:type="dcterms:W3CDTF">2014-01-21T09:05:58Z</dcterms:modified>
</cp:coreProperties>
</file>