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257" r:id="rId4"/>
    <p:sldId id="276" r:id="rId5"/>
    <p:sldId id="294" r:id="rId6"/>
    <p:sldId id="264" r:id="rId7"/>
    <p:sldId id="295" r:id="rId8"/>
    <p:sldId id="296" r:id="rId9"/>
    <p:sldId id="299" r:id="rId10"/>
    <p:sldId id="304" r:id="rId11"/>
    <p:sldId id="305" r:id="rId12"/>
    <p:sldId id="297" r:id="rId13"/>
    <p:sldId id="298" r:id="rId14"/>
    <p:sldId id="300" r:id="rId15"/>
    <p:sldId id="271" r:id="rId16"/>
    <p:sldId id="285" r:id="rId17"/>
    <p:sldId id="273" r:id="rId18"/>
    <p:sldId id="286" r:id="rId19"/>
    <p:sldId id="287" r:id="rId20"/>
    <p:sldId id="272" r:id="rId21"/>
    <p:sldId id="293" r:id="rId22"/>
    <p:sldId id="289" r:id="rId23"/>
    <p:sldId id="288" r:id="rId24"/>
    <p:sldId id="301" r:id="rId25"/>
    <p:sldId id="302" r:id="rId26"/>
    <p:sldId id="282" r:id="rId27"/>
    <p:sldId id="281" r:id="rId28"/>
    <p:sldId id="278" r:id="rId29"/>
    <p:sldId id="279" r:id="rId30"/>
    <p:sldId id="274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F058A-77B0-024B-9675-F9EB727A4319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80B96-3F49-5148-A28E-C1B01DF4B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781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F613B-9A33-E844-8CC1-5296EA709AD6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A27CD-A4BE-9140-B505-51B9B63C7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13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Does anybody know what this activity is</a:t>
            </a:r>
            <a:r>
              <a:rPr lang="en-US" baseline="0" dirty="0" smtClean="0"/>
              <a:t> called? Would/Do you use in class and why?</a:t>
            </a:r>
          </a:p>
          <a:p>
            <a:r>
              <a:rPr lang="en-US" baseline="0" dirty="0" smtClean="0"/>
              <a:t>One-minute paper</a:t>
            </a:r>
          </a:p>
          <a:p>
            <a:r>
              <a:rPr lang="en-US" baseline="0" dirty="0" smtClean="0"/>
              <a:t>TEXT: “Characteristics of Effective Teachers”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A27CD-A4BE-9140-B505-51B9B63C7B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96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Model of learning objectives</a:t>
            </a:r>
          </a:p>
          <a:p>
            <a:r>
              <a:rPr lang="en-US" dirty="0" smtClean="0"/>
              <a:t>From</a:t>
            </a:r>
            <a:r>
              <a:rPr lang="en-US" baseline="0" dirty="0" smtClean="0"/>
              <a:t> LOTS to HOTS and from concrete to abstract knowledge</a:t>
            </a:r>
          </a:p>
          <a:p>
            <a:r>
              <a:rPr lang="en-US" baseline="0" dirty="0" smtClean="0"/>
              <a:t>TEXTS: A Model of Learning Objectives + Bloom’s Taxonomy Activities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A27CD-A4BE-9140-B505-51B9B63C7B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692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Does anybody know what this activity is</a:t>
            </a:r>
            <a:r>
              <a:rPr lang="en-US" baseline="0" dirty="0" smtClean="0"/>
              <a:t> called? Would/Do you use in class and why?</a:t>
            </a:r>
            <a:endParaRPr lang="en-US" dirty="0" smtClean="0"/>
          </a:p>
          <a:p>
            <a:r>
              <a:rPr lang="en-US" dirty="0" smtClean="0"/>
              <a:t>Think-pair2-share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A27CD-A4BE-9140-B505-51B9B63C7BB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43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Although our attention span is limited, we do have the ability to refocus on a task. When you push the Attention Reset Button you’re giving your audience that opportunity to refocus.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A27CD-A4BE-9140-B505-51B9B63C7BB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562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BE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C6FB699-88CA-7548-95BF-5608BD776A97}" type="datetimeFigureOut">
              <a:rPr lang="en-US" smtClean="0"/>
              <a:t>30/01/14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F3452A4-C369-654E-8240-92C918D54F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.A.Meijer@uu.nl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emf"/><Relationship Id="rId6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ennifer.Valcke@ulb.ac.be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3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520" y="4432300"/>
            <a:ext cx="8572680" cy="1024218"/>
          </a:xfrm>
        </p:spPr>
        <p:txBody>
          <a:bodyPr>
            <a:normAutofit/>
          </a:bodyPr>
          <a:lstStyle/>
          <a:p>
            <a:r>
              <a:rPr lang="en-US" dirty="0" smtClean="0"/>
              <a:t>Student-Centered Activities </a:t>
            </a:r>
            <a:br>
              <a:rPr lang="en-US" dirty="0" smtClean="0"/>
            </a:br>
            <a:r>
              <a:rPr lang="en-US" dirty="0" smtClean="0"/>
              <a:t>(for large groups)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520" y="5346698"/>
            <a:ext cx="8572680" cy="151130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Jennifer Valcke</a:t>
            </a:r>
            <a:r>
              <a:rPr lang="en-US" dirty="0"/>
              <a:t> </a:t>
            </a:r>
            <a:r>
              <a:rPr lang="en-US" dirty="0" smtClean="0"/>
              <a:t>- Centre </a:t>
            </a:r>
            <a:r>
              <a:rPr lang="en-US" dirty="0" err="1" smtClean="0"/>
              <a:t>Interfacultaire</a:t>
            </a:r>
            <a:r>
              <a:rPr lang="en-US" dirty="0" smtClean="0"/>
              <a:t> de la </a:t>
            </a:r>
            <a:r>
              <a:rPr lang="en-US" dirty="0" err="1" smtClean="0"/>
              <a:t>Didactique</a:t>
            </a:r>
            <a:r>
              <a:rPr lang="en-US" dirty="0" smtClean="0"/>
              <a:t> des </a:t>
            </a:r>
            <a:r>
              <a:rPr lang="en-US" dirty="0" err="1" smtClean="0"/>
              <a:t>Langues</a:t>
            </a:r>
            <a:r>
              <a:rPr lang="en-US" dirty="0" smtClean="0"/>
              <a:t> </a:t>
            </a:r>
            <a:r>
              <a:rPr lang="en-US" dirty="0" err="1" smtClean="0"/>
              <a:t>Vivantes</a:t>
            </a:r>
            <a:r>
              <a:rPr lang="en-US" dirty="0" smtClean="0"/>
              <a:t> at 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err="1" smtClean="0"/>
              <a:t>Université</a:t>
            </a:r>
            <a:r>
              <a:rPr lang="en-US" dirty="0" smtClean="0"/>
              <a:t> </a:t>
            </a:r>
            <a:r>
              <a:rPr lang="en-US" dirty="0" err="1" smtClean="0"/>
              <a:t>libre</a:t>
            </a:r>
            <a:r>
              <a:rPr lang="en-US" dirty="0" smtClean="0"/>
              <a:t> de </a:t>
            </a:r>
            <a:r>
              <a:rPr lang="en-US" dirty="0" err="1" smtClean="0"/>
              <a:t>BruxellesLB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Jennifer.Valcke@ulb.ac.be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err="1" smtClean="0"/>
              <a:t>Annemieke</a:t>
            </a:r>
            <a:r>
              <a:rPr lang="en-US" b="1" dirty="0" smtClean="0"/>
              <a:t> Meijer</a:t>
            </a:r>
            <a:r>
              <a:rPr lang="en-US" dirty="0" smtClean="0"/>
              <a:t> -  Centre for Teaching and Learning, Educational Advice </a:t>
            </a:r>
            <a:br>
              <a:rPr lang="en-US" dirty="0" smtClean="0"/>
            </a:br>
            <a:r>
              <a:rPr lang="en-US" dirty="0" smtClean="0"/>
              <a:t>and Training Department at </a:t>
            </a:r>
            <a:r>
              <a:rPr lang="en-US" dirty="0" err="1" smtClean="0"/>
              <a:t>Universiteit</a:t>
            </a:r>
            <a:r>
              <a:rPr lang="en-US" dirty="0" smtClean="0"/>
              <a:t> Utrecht</a:t>
            </a:r>
          </a:p>
          <a:p>
            <a:r>
              <a:rPr lang="en-US" dirty="0" smtClean="0">
                <a:hlinkClick r:id="rId3"/>
              </a:rPr>
              <a:t>A.A.Meijer@uu.nl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pic>
        <p:nvPicPr>
          <p:cNvPr id="4" name="Picture 3" descr="Screen Shot 2014-01-29 at 09.28.2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2" t="15778" r="51528" b="72889"/>
          <a:stretch/>
        </p:blipFill>
        <p:spPr>
          <a:xfrm>
            <a:off x="7467600" y="5628640"/>
            <a:ext cx="1371600" cy="647700"/>
          </a:xfrm>
          <a:prstGeom prst="rect">
            <a:avLst/>
          </a:prstGeom>
        </p:spPr>
      </p:pic>
      <p:pic>
        <p:nvPicPr>
          <p:cNvPr id="5" name="Picture 4" descr="CIDLV-Bleu+texte+logoGauche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4584700"/>
            <a:ext cx="1308100" cy="514785"/>
          </a:xfrm>
          <a:prstGeom prst="rect">
            <a:avLst/>
          </a:prstGeom>
        </p:spPr>
      </p:pic>
      <p:pic>
        <p:nvPicPr>
          <p:cNvPr id="6" name="Picture 5" descr="ULB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018" y="4508500"/>
            <a:ext cx="1246182" cy="68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565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coffee-time.jpeg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5" b="8665"/>
          <a:stretch>
            <a:fillRect/>
          </a:stretch>
        </p:blipFill>
        <p:spPr/>
      </p:pic>
      <p:pic>
        <p:nvPicPr>
          <p:cNvPr id="8" name="Picture Placeholder 7" descr="images.jpg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" b="463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Let’s take a break!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670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Controversial Questions About Active Learning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rcRect l="-10769" r="-10769"/>
          <a:stretch>
            <a:fillRect/>
          </a:stretch>
        </p:blipFill>
        <p:spPr>
          <a:xfrm>
            <a:off x="2590133" y="1970434"/>
            <a:ext cx="3064580" cy="1681012"/>
          </a:xfrm>
        </p:spPr>
      </p:pic>
      <p:sp>
        <p:nvSpPr>
          <p:cNvPr id="11" name="TextBox 10"/>
          <p:cNvSpPr txBox="1"/>
          <p:nvPr/>
        </p:nvSpPr>
        <p:spPr>
          <a:xfrm>
            <a:off x="700332" y="4020684"/>
            <a:ext cx="71620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charset="2"/>
              <a:buChar char="§"/>
            </a:pPr>
            <a:r>
              <a:rPr lang="en-US" dirty="0">
                <a:solidFill>
                  <a:srgbClr val="595959"/>
                </a:solidFill>
              </a:rPr>
              <a:t>There are controversial questions posted around the </a:t>
            </a:r>
            <a:r>
              <a:rPr lang="en-US" dirty="0" smtClean="0">
                <a:solidFill>
                  <a:srgbClr val="595959"/>
                </a:solidFill>
              </a:rPr>
              <a:t>room.</a:t>
            </a:r>
            <a:endParaRPr lang="en-US" dirty="0">
              <a:solidFill>
                <a:srgbClr val="595959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charset="2"/>
              <a:buChar char="§"/>
            </a:pPr>
            <a:r>
              <a:rPr lang="en-US" dirty="0">
                <a:solidFill>
                  <a:srgbClr val="595959"/>
                </a:solidFill>
              </a:rPr>
              <a:t>Read each statement. If you agree with it, use a </a:t>
            </a:r>
          </a:p>
          <a:p>
            <a:pPr marL="285750" indent="-285750">
              <a:buClr>
                <a:schemeClr val="accent1"/>
              </a:buClr>
              <a:buFont typeface="Wingdings" charset="2"/>
              <a:buChar char="§"/>
            </a:pPr>
            <a:r>
              <a:rPr lang="en-US" dirty="0">
                <a:solidFill>
                  <a:srgbClr val="595959"/>
                </a:solidFill>
              </a:rPr>
              <a:t>green sticker; if you disagree with it, use a red sticker</a:t>
            </a:r>
            <a:r>
              <a:rPr lang="en-US" dirty="0" smtClean="0">
                <a:solidFill>
                  <a:srgbClr val="595959"/>
                </a:solidFill>
              </a:rPr>
              <a:t>.</a:t>
            </a:r>
            <a:endParaRPr lang="en-US" dirty="0">
              <a:solidFill>
                <a:srgbClr val="595959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charset="2"/>
              <a:buChar char="§"/>
            </a:pPr>
            <a:r>
              <a:rPr lang="en-US" dirty="0">
                <a:solidFill>
                  <a:srgbClr val="595959"/>
                </a:solidFill>
              </a:rPr>
              <a:t>Place your chosen sticker on the </a:t>
            </a:r>
            <a:r>
              <a:rPr lang="en-US" dirty="0" smtClean="0">
                <a:solidFill>
                  <a:srgbClr val="595959"/>
                </a:solidFill>
              </a:rPr>
              <a:t>agree</a:t>
            </a:r>
            <a:r>
              <a:rPr lang="en-US" dirty="0">
                <a:solidFill>
                  <a:srgbClr val="595959"/>
                </a:solidFill>
              </a:rPr>
              <a:t>-</a:t>
            </a:r>
            <a:r>
              <a:rPr lang="en-US" dirty="0" smtClean="0">
                <a:solidFill>
                  <a:srgbClr val="595959"/>
                </a:solidFill>
              </a:rPr>
              <a:t>disagree continuum </a:t>
            </a:r>
            <a:r>
              <a:rPr lang="en-US" dirty="0">
                <a:solidFill>
                  <a:srgbClr val="595959"/>
                </a:solidFill>
              </a:rPr>
              <a:t>so that it reflects your opinion</a:t>
            </a:r>
            <a:r>
              <a:rPr lang="en-US" dirty="0" smtClean="0">
                <a:solidFill>
                  <a:srgbClr val="595959"/>
                </a:solidFill>
              </a:rPr>
              <a:t>.</a:t>
            </a:r>
            <a:endParaRPr lang="en-US" dirty="0">
              <a:solidFill>
                <a:srgbClr val="595959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charset="2"/>
              <a:buChar char="§"/>
            </a:pPr>
            <a:r>
              <a:rPr lang="en-US" dirty="0">
                <a:solidFill>
                  <a:srgbClr val="595959"/>
                </a:solidFill>
              </a:rPr>
              <a:t>Now discuss the results in small groups.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713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Words on Attention-Span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588380"/>
            <a:ext cx="7556313" cy="4144963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attention of university students during a 50 minute lecture – where the lecturer lost his audience </a:t>
            </a:r>
            <a:r>
              <a:rPr lang="en-US" dirty="0" smtClean="0"/>
              <a:t>(Hartley </a:t>
            </a:r>
            <a:r>
              <a:rPr lang="en-US" dirty="0"/>
              <a:t>and </a:t>
            </a:r>
            <a:r>
              <a:rPr lang="en-US" dirty="0" smtClean="0"/>
              <a:t>Davies 1978)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559" y="2676272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532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Words on Attention-Span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588380"/>
            <a:ext cx="7556313" cy="4144963"/>
          </a:xfrm>
        </p:spPr>
        <p:txBody>
          <a:bodyPr/>
          <a:lstStyle/>
          <a:p>
            <a:r>
              <a:rPr lang="en-US" dirty="0"/>
              <a:t>“I decided that every lecture I’d ever give would come in discrete modules. Since the </a:t>
            </a:r>
            <a:r>
              <a:rPr lang="en-US" dirty="0" smtClean="0"/>
              <a:t>10-minute </a:t>
            </a:r>
            <a:r>
              <a:rPr lang="en-US" dirty="0"/>
              <a:t>rule had been known for many years, I decided the modules would last only 10 minutes.</a:t>
            </a:r>
            <a:r>
              <a:rPr lang="en-US" dirty="0" smtClean="0"/>
              <a:t>” (Medina 2008)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2512" y="2925058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758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go through a few activities</a:t>
            </a:r>
          </a:p>
          <a:p>
            <a:pPr lvl="1"/>
            <a:r>
              <a:rPr lang="en-US" dirty="0" smtClean="0"/>
              <a:t>Basic</a:t>
            </a:r>
          </a:p>
          <a:p>
            <a:pPr lvl="1"/>
            <a:r>
              <a:rPr lang="en-US" dirty="0" smtClean="0"/>
              <a:t>Intermediate</a:t>
            </a:r>
          </a:p>
          <a:p>
            <a:pPr lvl="1"/>
            <a:r>
              <a:rPr lang="en-US" dirty="0" smtClean="0"/>
              <a:t>Advanced</a:t>
            </a:r>
          </a:p>
          <a:p>
            <a:pPr lvl="1"/>
            <a:endParaRPr lang="en-US" dirty="0"/>
          </a:p>
          <a:p>
            <a:r>
              <a:rPr lang="en-US" dirty="0" smtClean="0"/>
              <a:t>Use the green and red cards in your folders to respond to Jenny’s questions.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953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Activities</a:t>
            </a:r>
            <a:br>
              <a:rPr lang="en-US" dirty="0" smtClean="0"/>
            </a:br>
            <a:r>
              <a:rPr lang="en-US" dirty="0" smtClean="0"/>
              <a:t>Basic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97884"/>
            <a:ext cx="7556313" cy="4580324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Think</a:t>
            </a:r>
            <a:r>
              <a:rPr lang="en-US" b="1" dirty="0"/>
              <a:t>-pair-</a:t>
            </a:r>
            <a:r>
              <a:rPr lang="en-US" b="1" dirty="0" smtClean="0"/>
              <a:t>share /  Think-pair</a:t>
            </a:r>
            <a:r>
              <a:rPr lang="en-US" b="1" baseline="30000" dirty="0" smtClean="0"/>
              <a:t>2</a:t>
            </a:r>
            <a:r>
              <a:rPr lang="en-US" b="1" dirty="0" smtClean="0"/>
              <a:t>-share</a:t>
            </a:r>
            <a:endParaRPr lang="en-US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tudents must consider a question alone (make notes).</a:t>
            </a:r>
          </a:p>
          <a:p>
            <a:pPr lvl="1"/>
            <a:r>
              <a:rPr lang="en-US" dirty="0" smtClean="0"/>
              <a:t>Exchange information with their </a:t>
            </a:r>
            <a:r>
              <a:rPr lang="en-US" dirty="0" err="1" smtClean="0"/>
              <a:t>neighbour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(Grouping with another pair to settle on </a:t>
            </a:r>
            <a:r>
              <a:rPr lang="en-US" dirty="0"/>
              <a:t>a final </a:t>
            </a:r>
            <a:r>
              <a:rPr lang="en-US" dirty="0" smtClean="0"/>
              <a:t>answer)</a:t>
            </a:r>
            <a:r>
              <a:rPr lang="en-US" b="1" baseline="30000" dirty="0"/>
              <a:t> 2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Reporting back to the class.</a:t>
            </a:r>
            <a:endParaRPr lang="en-US" dirty="0"/>
          </a:p>
          <a:p>
            <a:r>
              <a:rPr lang="en-US" b="1" dirty="0"/>
              <a:t>One-minute </a:t>
            </a:r>
            <a:r>
              <a:rPr lang="en-US" b="1" dirty="0" smtClean="0"/>
              <a:t>paper</a:t>
            </a:r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sk </a:t>
            </a:r>
            <a:r>
              <a:rPr lang="en-US" dirty="0"/>
              <a:t>students to </a:t>
            </a:r>
            <a:r>
              <a:rPr lang="en-US" dirty="0" smtClean="0"/>
              <a:t>produce, alone or in pairs, </a:t>
            </a:r>
            <a:r>
              <a:rPr lang="en-US" dirty="0"/>
              <a:t>a written response in only one </a:t>
            </a:r>
            <a:r>
              <a:rPr lang="en-US" dirty="0" smtClean="0"/>
              <a:t>minute.</a:t>
            </a:r>
          </a:p>
          <a:p>
            <a:pPr lvl="1"/>
            <a:r>
              <a:rPr lang="en-US" dirty="0" smtClean="0"/>
              <a:t>Used to collect </a:t>
            </a:r>
            <a:r>
              <a:rPr lang="en-US" dirty="0"/>
              <a:t>feedback on </a:t>
            </a:r>
            <a:r>
              <a:rPr lang="en-US" dirty="0" smtClean="0"/>
              <a:t>student comprehension.</a:t>
            </a:r>
          </a:p>
          <a:p>
            <a:pPr lvl="1"/>
            <a:r>
              <a:rPr lang="en-US" dirty="0" smtClean="0"/>
              <a:t>Allows </a:t>
            </a:r>
            <a:r>
              <a:rPr lang="en-US" dirty="0"/>
              <a:t>students an opportunity for immediate </a:t>
            </a:r>
            <a:r>
              <a:rPr lang="en-US" dirty="0" smtClean="0"/>
              <a:t>application.</a:t>
            </a:r>
          </a:p>
          <a:p>
            <a:r>
              <a:rPr lang="en-US" b="1" dirty="0" smtClean="0"/>
              <a:t>Paired discussions</a:t>
            </a:r>
          </a:p>
          <a:p>
            <a:pPr lvl="1"/>
            <a:r>
              <a:rPr lang="en-US" dirty="0" smtClean="0"/>
              <a:t>In 3 or 4 minutes, have students discuss something with the person next to them: </a:t>
            </a:r>
            <a:r>
              <a:rPr lang="en-US" dirty="0" err="1" smtClean="0"/>
              <a:t>summarise</a:t>
            </a:r>
            <a:r>
              <a:rPr lang="en-US" dirty="0" smtClean="0"/>
              <a:t> class so far; react to theory, concepts, or information; relate today’s material to past learning, etc.</a:t>
            </a:r>
          </a:p>
          <a:p>
            <a:pPr lvl="1"/>
            <a:r>
              <a:rPr lang="en-US" dirty="0" smtClean="0"/>
              <a:t>Make your questions as specific as you can.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338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</a:t>
            </a:r>
            <a:r>
              <a:rPr lang="en-US" dirty="0"/>
              <a:t>Activities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Basic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97884"/>
            <a:ext cx="7556313" cy="480862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Exam question</a:t>
            </a:r>
            <a:endParaRPr lang="en-US" dirty="0" smtClean="0"/>
          </a:p>
          <a:p>
            <a:pPr lvl="1"/>
            <a:r>
              <a:rPr lang="en-US" dirty="0" smtClean="0"/>
              <a:t>Alone / in 2s / in 3s, students write an exam question to do with the topic they have just covered in class (i.e. </a:t>
            </a:r>
            <a:r>
              <a:rPr lang="en-US" dirty="0"/>
              <a:t>a</a:t>
            </a:r>
            <a:r>
              <a:rPr lang="en-US" dirty="0" smtClean="0"/>
              <a:t>n open question, a multiple choice question, etc.) </a:t>
            </a:r>
            <a:endParaRPr lang="en-US" dirty="0"/>
          </a:p>
          <a:p>
            <a:r>
              <a:rPr lang="en-US" b="1" dirty="0" smtClean="0"/>
              <a:t>Question </a:t>
            </a:r>
            <a:r>
              <a:rPr lang="en-US" b="1" dirty="0"/>
              <a:t>of the day</a:t>
            </a:r>
            <a:endParaRPr lang="en-US" dirty="0"/>
          </a:p>
          <a:p>
            <a:pPr lvl="1"/>
            <a:r>
              <a:rPr lang="en-US" dirty="0"/>
              <a:t>Short </a:t>
            </a:r>
            <a:r>
              <a:rPr lang="en-US" dirty="0" smtClean="0"/>
              <a:t>paired activities </a:t>
            </a:r>
            <a:r>
              <a:rPr lang="en-US" dirty="0"/>
              <a:t>for the beginning of class that engage students with the lecture material </a:t>
            </a:r>
            <a:r>
              <a:rPr lang="en-US" dirty="0" smtClean="0"/>
              <a:t>that </a:t>
            </a:r>
            <a:r>
              <a:rPr lang="en-US" dirty="0"/>
              <a:t>requires students to think actively about the </a:t>
            </a:r>
            <a:r>
              <a:rPr lang="en-US" dirty="0" smtClean="0"/>
              <a:t>content.</a:t>
            </a:r>
            <a:endParaRPr lang="en-US" dirty="0"/>
          </a:p>
          <a:p>
            <a:pPr lvl="1"/>
            <a:r>
              <a:rPr lang="en-US" dirty="0"/>
              <a:t>The question requires short explanations, annotations, calculations, or drawings that develop communication skills as well as higher-level </a:t>
            </a:r>
            <a:r>
              <a:rPr lang="en-US" dirty="0" smtClean="0"/>
              <a:t>thinking.</a:t>
            </a:r>
          </a:p>
          <a:p>
            <a:r>
              <a:rPr lang="en-US" b="1" dirty="0" smtClean="0"/>
              <a:t>Concrete images</a:t>
            </a:r>
            <a:endParaRPr lang="en-US" dirty="0"/>
          </a:p>
          <a:p>
            <a:pPr lvl="1"/>
            <a:r>
              <a:rPr lang="en-US" dirty="0" smtClean="0"/>
              <a:t>To help students make specific references to a topic, go around the room and ask each one to state a concrete image / scene / event / moment that they find relevant. List these on the board.</a:t>
            </a:r>
          </a:p>
          <a:p>
            <a:pPr lvl="1"/>
            <a:r>
              <a:rPr lang="en-US" dirty="0" smtClean="0"/>
              <a:t>Ask students to find themes or patterns, missing points, etc. The move the discussion to analysis with a common collection of facts.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13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</a:t>
            </a:r>
            <a:r>
              <a:rPr lang="en-US" dirty="0"/>
              <a:t>Activities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Intermediate (1/3)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74548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Demonstrations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Effective demonstrations ask students to predict outcomes, experience the demonstrations, and reflect by comparing the prediction and actual outcomes</a:t>
            </a:r>
          </a:p>
          <a:p>
            <a:r>
              <a:rPr lang="en-US" b="1" dirty="0" smtClean="0"/>
              <a:t>Multiple choice</a:t>
            </a:r>
            <a:endParaRPr lang="en-US" dirty="0" smtClean="0"/>
          </a:p>
          <a:p>
            <a:pPr lvl="1"/>
            <a:r>
              <a:rPr lang="en-US" dirty="0" smtClean="0"/>
              <a:t>Questions are conceptual multiple choice questions that are used to assess student understanding</a:t>
            </a:r>
          </a:p>
          <a:p>
            <a:pPr lvl="1"/>
            <a:r>
              <a:rPr lang="en-US" dirty="0" smtClean="0"/>
              <a:t>Students work on the questions individually</a:t>
            </a:r>
          </a:p>
          <a:p>
            <a:pPr lvl="1"/>
            <a:r>
              <a:rPr lang="en-US" dirty="0" smtClean="0"/>
              <a:t>You could use the voting remotes or green/red bits of paper</a:t>
            </a:r>
          </a:p>
          <a:p>
            <a:pPr lvl="1"/>
            <a:r>
              <a:rPr lang="en-US" dirty="0" smtClean="0"/>
              <a:t>These questions can be used to promote higher-level thinking such as analysis, critical thinking, and synthesis</a:t>
            </a:r>
          </a:p>
          <a:p>
            <a:r>
              <a:rPr lang="en-US" b="1" dirty="0" smtClean="0"/>
              <a:t>Role-playing</a:t>
            </a:r>
            <a:endParaRPr lang="en-US" dirty="0" smtClean="0"/>
          </a:p>
          <a:p>
            <a:pPr lvl="1"/>
            <a:r>
              <a:rPr lang="en-US" dirty="0" smtClean="0"/>
              <a:t>Activities put the student in the position of a relevant decision maker forcing them to apply the content to determine a policy or solve a problem</a:t>
            </a:r>
          </a:p>
        </p:txBody>
      </p:sp>
    </p:spTree>
    <p:extLst>
      <p:ext uri="{BB962C8B-B14F-4D97-AF65-F5344CB8AC3E}">
        <p14:creationId xmlns:p14="http://schemas.microsoft.com/office/powerpoint/2010/main" val="1646917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</a:t>
            </a:r>
            <a:r>
              <a:rPr lang="en-US" dirty="0"/>
              <a:t>Activities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Intermediate (2/3)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745481"/>
          </a:xfrm>
        </p:spPr>
        <p:txBody>
          <a:bodyPr>
            <a:normAutofit/>
          </a:bodyPr>
          <a:lstStyle/>
          <a:p>
            <a:r>
              <a:rPr lang="en-US" b="1" dirty="0" smtClean="0"/>
              <a:t>Skeleton Notes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Examples of skeleton or partial note handouts or power points slides that maintain intellectual engagement throughout the class.</a:t>
            </a:r>
          </a:p>
          <a:p>
            <a:pPr lvl="1"/>
            <a:r>
              <a:rPr lang="en-US" dirty="0" smtClean="0"/>
              <a:t>Students must complete partial notes as the lecture progresses.</a:t>
            </a:r>
          </a:p>
          <a:p>
            <a:pPr lvl="1"/>
            <a:r>
              <a:rPr lang="en-US" dirty="0" smtClean="0"/>
              <a:t>These require an initial investment in terms of preparation, but are then easily available for subsequent semesters.</a:t>
            </a:r>
          </a:p>
          <a:p>
            <a:r>
              <a:rPr lang="en-US" b="1" dirty="0" smtClean="0"/>
              <a:t>Buzz groups</a:t>
            </a:r>
          </a:p>
          <a:p>
            <a:pPr lvl="1"/>
            <a:r>
              <a:rPr lang="en-US" dirty="0" smtClean="0"/>
              <a:t>Give one or two prepared questions to groups of 3 to 5 students.</a:t>
            </a:r>
          </a:p>
          <a:p>
            <a:pPr lvl="1"/>
            <a:r>
              <a:rPr lang="en-US" dirty="0" smtClean="0"/>
              <a:t>Each group records its discussion and reports to the whole class. Help the class </a:t>
            </a:r>
            <a:r>
              <a:rPr lang="en-US" dirty="0" err="1" smtClean="0"/>
              <a:t>summarise</a:t>
            </a:r>
            <a:r>
              <a:rPr lang="en-US" dirty="0" smtClean="0"/>
              <a:t> the groups’ answers.</a:t>
            </a:r>
          </a:p>
        </p:txBody>
      </p:sp>
    </p:spTree>
    <p:extLst>
      <p:ext uri="{BB962C8B-B14F-4D97-AF65-F5344CB8AC3E}">
        <p14:creationId xmlns:p14="http://schemas.microsoft.com/office/powerpoint/2010/main" val="188541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</a:t>
            </a:r>
            <a:r>
              <a:rPr lang="en-US" dirty="0"/>
              <a:t>Activities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Intermediate 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745481"/>
          </a:xfrm>
        </p:spPr>
        <p:txBody>
          <a:bodyPr>
            <a:normAutofit/>
          </a:bodyPr>
          <a:lstStyle/>
          <a:p>
            <a:r>
              <a:rPr lang="en-US" b="1" dirty="0" smtClean="0"/>
              <a:t>Truth statements</a:t>
            </a:r>
            <a:endParaRPr lang="en-US" dirty="0" smtClean="0"/>
          </a:p>
          <a:p>
            <a:pPr lvl="1"/>
            <a:r>
              <a:rPr lang="en-US" dirty="0" smtClean="0"/>
              <a:t>Ask several small groups to decide on 3 things they know to be true about a particular issue.</a:t>
            </a:r>
          </a:p>
          <a:p>
            <a:pPr lvl="1"/>
            <a:r>
              <a:rPr lang="en-US" dirty="0" smtClean="0"/>
              <a:t>This is useful when introducing a new topic which students think they know well, but where their assumptions need to be examined.</a:t>
            </a:r>
          </a:p>
          <a:p>
            <a:r>
              <a:rPr lang="en-US" b="1" dirty="0" smtClean="0"/>
              <a:t>Reaction sheet</a:t>
            </a:r>
          </a:p>
          <a:p>
            <a:pPr lvl="1"/>
            <a:r>
              <a:rPr lang="en-US" dirty="0" smtClean="0"/>
              <a:t>After presenting a controversial topic, pass around several sheets to collect written reactions to these questions.</a:t>
            </a:r>
          </a:p>
          <a:p>
            <a:pPr lvl="1"/>
            <a:r>
              <a:rPr lang="en-US" dirty="0" smtClean="0"/>
              <a:t>Ask questions like: “What ideas do you questions? What ideas are new to you? What ideas really hit home?” Follow up with discussion.</a:t>
            </a:r>
          </a:p>
          <a:p>
            <a:pPr lvl="1"/>
            <a:r>
              <a:rPr lang="en-US" dirty="0" smtClean="0"/>
              <a:t>Variations include asking each student to write on a sheet of paper, or ask small groups to do so.</a:t>
            </a:r>
          </a:p>
        </p:txBody>
      </p:sp>
    </p:spTree>
    <p:extLst>
      <p:ext uri="{BB962C8B-B14F-4D97-AF65-F5344CB8AC3E}">
        <p14:creationId xmlns:p14="http://schemas.microsoft.com/office/powerpoint/2010/main" val="3570553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Who’s 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Annemieke</a:t>
            </a:r>
            <a:r>
              <a:rPr lang="en-US" dirty="0" smtClean="0"/>
              <a:t> Meijer</a:t>
            </a:r>
          </a:p>
          <a:p>
            <a:pPr lvl="1"/>
            <a:r>
              <a:rPr lang="en-US" dirty="0"/>
              <a:t>Coordinator of the Writing &amp; skills center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tutor at University College </a:t>
            </a:r>
            <a:r>
              <a:rPr lang="en-US" dirty="0" smtClean="0"/>
              <a:t>Utrecht</a:t>
            </a:r>
            <a:endParaRPr lang="en-US" dirty="0"/>
          </a:p>
          <a:p>
            <a:r>
              <a:rPr lang="en-US" dirty="0" smtClean="0"/>
              <a:t>Jennifer Valcke</a:t>
            </a:r>
          </a:p>
          <a:p>
            <a:pPr lvl="1"/>
            <a:r>
              <a:rPr lang="en-US" dirty="0" smtClean="0"/>
              <a:t>ESP and EAP teacher at the Engineering School of Brussels </a:t>
            </a:r>
            <a:br>
              <a:rPr lang="en-US" dirty="0" smtClean="0"/>
            </a:br>
            <a:r>
              <a:rPr lang="en-US" dirty="0" smtClean="0"/>
              <a:t>at the ULB</a:t>
            </a:r>
          </a:p>
          <a:p>
            <a:pPr lvl="1"/>
            <a:r>
              <a:rPr lang="en-US" dirty="0" smtClean="0"/>
              <a:t>CLIL advisor – linguistic and pedagogical support for teaching and learning in a foreign language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689" y="1842166"/>
            <a:ext cx="19050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666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</a:t>
            </a:r>
            <a:r>
              <a:rPr lang="en-US" dirty="0"/>
              <a:t>Activities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Advanced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840692"/>
            <a:ext cx="7556313" cy="478008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b="1" dirty="0" smtClean="0"/>
              <a:t>Value lines</a:t>
            </a:r>
          </a:p>
          <a:p>
            <a:pPr lvl="1" algn="just"/>
            <a:r>
              <a:rPr lang="en-US" dirty="0" smtClean="0"/>
              <a:t>Students line up according to how strongly they agree or disagree with a proposition, or how strongly they value something. This gives a visual reading of the continuum of feelings in the group.</a:t>
            </a:r>
          </a:p>
          <a:p>
            <a:pPr lvl="1" algn="just"/>
            <a:r>
              <a:rPr lang="en-US" dirty="0" smtClean="0"/>
              <a:t>Next, sort students into heterogeneous groups for discussion.</a:t>
            </a:r>
          </a:p>
          <a:p>
            <a:pPr lvl="1" algn="just"/>
            <a:r>
              <a:rPr lang="en-US" dirty="0" smtClean="0"/>
              <a:t>Ask students to listen to differing viewpoints in their groups and to paraphrase opposing positions fairly.</a:t>
            </a:r>
            <a:endParaRPr lang="en-US" dirty="0"/>
          </a:p>
          <a:p>
            <a:pPr algn="just"/>
            <a:r>
              <a:rPr lang="en-US" b="1" dirty="0" smtClean="0"/>
              <a:t>Forced debate</a:t>
            </a:r>
          </a:p>
          <a:p>
            <a:pPr lvl="1" algn="just"/>
            <a:r>
              <a:rPr lang="en-US" dirty="0" smtClean="0"/>
              <a:t>As students come into the auditorium, ask all students who agree with a proposition to sit on the left and students who oppose it to sit on the right. Hanging signs with the propositions will help.</a:t>
            </a:r>
          </a:p>
          <a:p>
            <a:pPr lvl="1" algn="just"/>
            <a:r>
              <a:rPr lang="en-US" dirty="0" smtClean="0"/>
              <a:t>It is important that they physically take a position and that the opposing sides face each other.</a:t>
            </a:r>
          </a:p>
          <a:p>
            <a:pPr lvl="1" algn="just"/>
            <a:r>
              <a:rPr lang="en-US" dirty="0" smtClean="0"/>
              <a:t>Once this is done, force them to argue for the position with which they disagree.</a:t>
            </a:r>
          </a:p>
          <a:p>
            <a:pPr lvl="1" algn="just"/>
            <a:r>
              <a:rPr lang="en-US" dirty="0" smtClean="0"/>
              <a:t>This activity will allow students to plunge into temporary ownership of viewpoints which are not their own (in opposition to their own strongly held opinions).</a:t>
            </a:r>
          </a:p>
        </p:txBody>
      </p:sp>
    </p:spTree>
    <p:extLst>
      <p:ext uri="{BB962C8B-B14F-4D97-AF65-F5344CB8AC3E}">
        <p14:creationId xmlns:p14="http://schemas.microsoft.com/office/powerpoint/2010/main" val="3818346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</a:t>
            </a:r>
            <a:r>
              <a:rPr lang="en-US" dirty="0"/>
              <a:t>Activities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Advanced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540584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b="1" dirty="0" smtClean="0"/>
              <a:t>Philips 66</a:t>
            </a:r>
          </a:p>
          <a:p>
            <a:pPr lvl="1" algn="just"/>
            <a:r>
              <a:rPr lang="en-US" dirty="0" smtClean="0"/>
              <a:t>The teacher presents students with a question or a problem.</a:t>
            </a:r>
          </a:p>
          <a:p>
            <a:pPr lvl="1" algn="just"/>
            <a:r>
              <a:rPr lang="en-US" dirty="0" smtClean="0"/>
              <a:t>Divide your students into groups of 6 students, and tell them to </a:t>
            </a:r>
            <a:r>
              <a:rPr lang="en-US" dirty="0" err="1" smtClean="0"/>
              <a:t>organise</a:t>
            </a:r>
            <a:r>
              <a:rPr lang="en-US" dirty="0" smtClean="0"/>
              <a:t> themselves in sub-groups (one student must lead the discussion and another will report the discussion and take notes).</a:t>
            </a:r>
          </a:p>
          <a:p>
            <a:pPr lvl="1" algn="just"/>
            <a:r>
              <a:rPr lang="en-US" dirty="0" smtClean="0"/>
              <a:t>Each group spends 2 minutes dividing themselves up in their respective roles.</a:t>
            </a:r>
          </a:p>
          <a:p>
            <a:pPr lvl="1" algn="just"/>
            <a:r>
              <a:rPr lang="en-US" dirty="0" smtClean="0"/>
              <a:t>The teacher then gives out the question (each group may have a different or same question) and lets students discuss it for 6 minutes.</a:t>
            </a:r>
          </a:p>
          <a:p>
            <a:pPr lvl="1" algn="just"/>
            <a:r>
              <a:rPr lang="en-US" dirty="0" smtClean="0"/>
              <a:t>It is essential for groups to produce a fully-formed sentence (i.e.  whose syntax is correct) expressing their ideas or opinions. The reporter must thus note down the group’s response and not individual opinions/ideas.</a:t>
            </a:r>
          </a:p>
          <a:p>
            <a:pPr lvl="1" algn="just"/>
            <a:r>
              <a:rPr lang="en-US" dirty="0" smtClean="0"/>
              <a:t>After 5 minutes, the teacher reminds students that “There is 1 minute left) and stops the activity after 6 minutes. The teacher should make sure that students quiet down.</a:t>
            </a:r>
          </a:p>
          <a:p>
            <a:pPr lvl="1" algn="just"/>
            <a:r>
              <a:rPr lang="en-US" dirty="0" smtClean="0"/>
              <a:t>Reporters are then invited to the front of the class to read out their notes. The teacher or other students can write these on the board.</a:t>
            </a:r>
          </a:p>
          <a:p>
            <a:pPr lvl="1" algn="just"/>
            <a:r>
              <a:rPr lang="en-US" dirty="0" smtClean="0"/>
              <a:t>The teacher may choose to continue with further questions or not, but should ensure that roles are changed every time (i.e. the speaker and the reporter).</a:t>
            </a:r>
          </a:p>
        </p:txBody>
      </p:sp>
    </p:spTree>
    <p:extLst>
      <p:ext uri="{BB962C8B-B14F-4D97-AF65-F5344CB8AC3E}">
        <p14:creationId xmlns:p14="http://schemas.microsoft.com/office/powerpoint/2010/main" val="3023575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Eric Mazur (Harvard) on Interactive Teaching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watch a short video.</a:t>
            </a:r>
          </a:p>
          <a:p>
            <a:r>
              <a:rPr lang="en-US" dirty="0" smtClean="0"/>
              <a:t>In groups of 4s, discuss the following:</a:t>
            </a:r>
          </a:p>
          <a:p>
            <a:pPr lvl="1"/>
            <a:r>
              <a:rPr lang="en-US" dirty="0" smtClean="0"/>
              <a:t>Which methods is Professor Mazur using?</a:t>
            </a:r>
          </a:p>
          <a:p>
            <a:pPr lvl="1"/>
            <a:r>
              <a:rPr lang="en-US" dirty="0" smtClean="0"/>
              <a:t>Do you see yourself using such techniques in your courses?</a:t>
            </a:r>
          </a:p>
          <a:p>
            <a:pPr lvl="1"/>
            <a:r>
              <a:rPr lang="en-US" dirty="0" smtClean="0"/>
              <a:t>What would be your greatest challenge?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174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Eric Mazur (Harvard) on Interactive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 </a:t>
            </a:r>
            <a:r>
              <a:rPr lang="en-US" smtClean="0"/>
              <a:t>video on:</a:t>
            </a:r>
            <a:endParaRPr lang="en-US" dirty="0" smtClean="0"/>
          </a:p>
          <a:p>
            <a:r>
              <a:rPr lang="en-US" dirty="0"/>
              <a:t>http://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=wont2v_LZ1E</a:t>
            </a:r>
          </a:p>
        </p:txBody>
      </p:sp>
    </p:spTree>
    <p:extLst>
      <p:ext uri="{BB962C8B-B14F-4D97-AF65-F5344CB8AC3E}">
        <p14:creationId xmlns:p14="http://schemas.microsoft.com/office/powerpoint/2010/main" val="4202303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 </a:t>
            </a:r>
            <a:r>
              <a:rPr lang="en-US" dirty="0" err="1" smtClean="0"/>
              <a:t>Sandel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Harvard University’s </a:t>
            </a:r>
            <a:r>
              <a:rPr lang="en-US" i="1" dirty="0" smtClean="0"/>
              <a:t>Justice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watch another short video.</a:t>
            </a:r>
          </a:p>
          <a:p>
            <a:r>
              <a:rPr lang="en-US" dirty="0" smtClean="0"/>
              <a:t>In groups of 4s, discuss the following:</a:t>
            </a:r>
          </a:p>
          <a:p>
            <a:pPr lvl="1"/>
            <a:r>
              <a:rPr lang="en-US" dirty="0" smtClean="0"/>
              <a:t>What techniques is Professor </a:t>
            </a:r>
            <a:r>
              <a:rPr lang="en-US" dirty="0" err="1" smtClean="0"/>
              <a:t>Sandel</a:t>
            </a:r>
            <a:r>
              <a:rPr lang="en-US" dirty="0" smtClean="0"/>
              <a:t> using?</a:t>
            </a:r>
          </a:p>
          <a:p>
            <a:pPr lvl="1"/>
            <a:r>
              <a:rPr lang="en-US" dirty="0" smtClean="0"/>
              <a:t>How is he gaining and sustaining student attention?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407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Michael </a:t>
            </a:r>
            <a:r>
              <a:rPr lang="en-US" dirty="0" err="1"/>
              <a:t>Sandel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Harvard University’s </a:t>
            </a:r>
            <a:r>
              <a:rPr lang="en-US" i="1" dirty="0"/>
              <a:t>Justice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 video on:</a:t>
            </a:r>
          </a:p>
          <a:p>
            <a:r>
              <a:rPr lang="en-US" dirty="0"/>
              <a:t>http://</a:t>
            </a:r>
            <a:r>
              <a:rPr lang="en-US" dirty="0" err="1"/>
              <a:t>www.justiceharvard.org</a:t>
            </a:r>
            <a:r>
              <a:rPr lang="en-US" dirty="0"/>
              <a:t>/2011/03/episode-01/#watch</a:t>
            </a:r>
          </a:p>
        </p:txBody>
      </p:sp>
    </p:spTree>
    <p:extLst>
      <p:ext uri="{BB962C8B-B14F-4D97-AF65-F5344CB8AC3E}">
        <p14:creationId xmlns:p14="http://schemas.microsoft.com/office/powerpoint/2010/main" val="429418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Things to Remember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55665"/>
            <a:ext cx="7556313" cy="487049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Lecturing is especially useful to convey knowledge, but </a:t>
            </a:r>
            <a:r>
              <a:rPr lang="en-US" dirty="0" smtClean="0"/>
              <a:t>is </a:t>
            </a:r>
            <a:r>
              <a:rPr lang="en-US" dirty="0"/>
              <a:t>not well suited for higher levels of learning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Decide what you want the students to know and be </a:t>
            </a:r>
            <a:r>
              <a:rPr lang="en-US" dirty="0" smtClean="0"/>
              <a:t>able </a:t>
            </a:r>
            <a:r>
              <a:rPr lang="en-US" dirty="0"/>
              <a:t>to do as a result of the lecture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Outline the lecture notes — first your major points, </a:t>
            </a:r>
            <a:r>
              <a:rPr lang="en-US" dirty="0" smtClean="0"/>
              <a:t>then </a:t>
            </a:r>
            <a:r>
              <a:rPr lang="en-US" dirty="0"/>
              <a:t>the minor points that elaborate on or explain each </a:t>
            </a:r>
            <a:r>
              <a:rPr lang="en-US" dirty="0" smtClean="0"/>
              <a:t>major </a:t>
            </a:r>
            <a:r>
              <a:rPr lang="en-US" dirty="0"/>
              <a:t>point.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Choose relevant, concrete examples, in advance of the </a:t>
            </a:r>
            <a:r>
              <a:rPr lang="en-US" dirty="0" smtClean="0"/>
              <a:t>lecture</a:t>
            </a:r>
            <a:r>
              <a:rPr lang="en-US" dirty="0"/>
              <a:t>, selecting examples familiar and meaningful to </a:t>
            </a:r>
            <a:r>
              <a:rPr lang="en-US" dirty="0" smtClean="0"/>
              <a:t>the </a:t>
            </a:r>
            <a:r>
              <a:rPr lang="en-US" dirty="0"/>
              <a:t>students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Find out about the students, their backgrounds, and </a:t>
            </a:r>
            <a:r>
              <a:rPr lang="en-US" dirty="0" smtClean="0"/>
              <a:t>their goals.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106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Things to Remember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426892"/>
            <a:ext cx="7556313" cy="469927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dirty="0" smtClean="0"/>
              <a:t>Permit </a:t>
            </a:r>
            <a:r>
              <a:rPr lang="en-US" dirty="0"/>
              <a:t>students to stop you to ask relevant questions, </a:t>
            </a:r>
            <a:r>
              <a:rPr lang="en-US" dirty="0" smtClean="0"/>
              <a:t>make </a:t>
            </a:r>
            <a:r>
              <a:rPr lang="en-US" dirty="0"/>
              <a:t>comments, or ask for review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Font typeface="+mj-lt"/>
              <a:buAutoNum type="arabicPeriod" startAt="6"/>
            </a:pPr>
            <a:r>
              <a:rPr lang="en-US" dirty="0"/>
              <a:t>Intersperse periodic summaries within the lecture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Font typeface="+mj-lt"/>
              <a:buAutoNum type="arabicPeriod" startAt="6"/>
            </a:pPr>
            <a:r>
              <a:rPr lang="en-US" dirty="0"/>
              <a:t>Start with a question, problem, current event, or </a:t>
            </a:r>
            <a:r>
              <a:rPr lang="en-US" dirty="0" smtClean="0"/>
              <a:t>something </a:t>
            </a:r>
            <a:r>
              <a:rPr lang="en-US" dirty="0"/>
              <a:t>that just grabs the students’ attention. 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dirty="0"/>
              <a:t>Watch the students. If you think they don’t understand </a:t>
            </a:r>
            <a:r>
              <a:rPr lang="en-US" dirty="0" smtClean="0"/>
              <a:t>you</a:t>
            </a:r>
            <a:r>
              <a:rPr lang="en-US" dirty="0"/>
              <a:t>, stop and ask them questions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Font typeface="+mj-lt"/>
              <a:buAutoNum type="arabicPeriod" startAt="6"/>
            </a:pPr>
            <a:r>
              <a:rPr lang="en-US" dirty="0"/>
              <a:t>Use active learning techniques. Use technological aids, </a:t>
            </a:r>
            <a:r>
              <a:rPr lang="en-US" dirty="0" smtClean="0"/>
              <a:t>such </a:t>
            </a:r>
            <a:r>
              <a:rPr lang="en-US" dirty="0"/>
              <a:t>as multimedia </a:t>
            </a:r>
            <a:r>
              <a:rPr lang="en-US" dirty="0" smtClean="0"/>
              <a:t>presentations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940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256842"/>
            <a:ext cx="7556313" cy="1127244"/>
          </a:xfrm>
        </p:spPr>
        <p:txBody>
          <a:bodyPr/>
          <a:lstStyle/>
          <a:p>
            <a:r>
              <a:rPr lang="en-US" dirty="0" smtClean="0"/>
              <a:t>Checklist for </a:t>
            </a:r>
            <a:r>
              <a:rPr lang="en-US" dirty="0"/>
              <a:t>A</a:t>
            </a:r>
            <a:r>
              <a:rPr lang="en-US" dirty="0" smtClean="0"/>
              <a:t>ctive </a:t>
            </a:r>
            <a:br>
              <a:rPr lang="en-US" dirty="0" smtClean="0"/>
            </a:br>
            <a:r>
              <a:rPr lang="en-US" dirty="0" smtClean="0"/>
              <a:t>Learning 1/2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87789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Preparing the course content and lecture</a:t>
            </a:r>
          </a:p>
          <a:p>
            <a:pPr lvl="1"/>
            <a:r>
              <a:rPr lang="en-US" dirty="0"/>
              <a:t>What are the fundamental concepts and/or knowledge that students are expected to gain from this </a:t>
            </a:r>
            <a:r>
              <a:rPr lang="en-US" dirty="0" smtClean="0"/>
              <a:t>course?</a:t>
            </a:r>
            <a:endParaRPr lang="en-US" dirty="0"/>
          </a:p>
          <a:p>
            <a:pPr lvl="1"/>
            <a:r>
              <a:rPr lang="en-US" dirty="0"/>
              <a:t>What are your students' experiences and background with the subject </a:t>
            </a:r>
            <a:r>
              <a:rPr lang="en-US" dirty="0" smtClean="0"/>
              <a:t>matter?</a:t>
            </a:r>
            <a:endParaRPr lang="en-US" dirty="0"/>
          </a:p>
          <a:p>
            <a:pPr lvl="1"/>
            <a:r>
              <a:rPr lang="en-US" dirty="0"/>
              <a:t>What is the relationship between the lectures and other course </a:t>
            </a:r>
            <a:r>
              <a:rPr lang="en-US" dirty="0" smtClean="0"/>
              <a:t>materials?</a:t>
            </a:r>
          </a:p>
          <a:p>
            <a:r>
              <a:rPr lang="en-US" dirty="0" err="1" smtClean="0"/>
              <a:t>Organising</a:t>
            </a:r>
            <a:r>
              <a:rPr lang="en-US" dirty="0" smtClean="0"/>
              <a:t> the lecture</a:t>
            </a:r>
          </a:p>
          <a:p>
            <a:pPr lvl="1"/>
            <a:r>
              <a:rPr lang="en-US" dirty="0"/>
              <a:t>What are the four or five main points the lecture should </a:t>
            </a:r>
            <a:r>
              <a:rPr lang="en-US" dirty="0" smtClean="0"/>
              <a:t>convey?</a:t>
            </a:r>
          </a:p>
          <a:p>
            <a:r>
              <a:rPr lang="en-US" dirty="0" smtClean="0"/>
              <a:t>Presenting the information</a:t>
            </a:r>
          </a:p>
          <a:p>
            <a:pPr lvl="1"/>
            <a:r>
              <a:rPr lang="en-US" dirty="0"/>
              <a:t>How will you begin your </a:t>
            </a:r>
            <a:r>
              <a:rPr lang="en-US" dirty="0" smtClean="0"/>
              <a:t>lecture?</a:t>
            </a:r>
            <a:endParaRPr lang="en-US" dirty="0"/>
          </a:p>
          <a:p>
            <a:pPr lvl="1"/>
            <a:r>
              <a:rPr lang="en-US" dirty="0"/>
              <a:t>What activities </a:t>
            </a:r>
            <a:r>
              <a:rPr lang="en-US" dirty="0" smtClean="0"/>
              <a:t>are planned and how will you vary the rhythm?</a:t>
            </a:r>
          </a:p>
          <a:p>
            <a:pPr lvl="1"/>
            <a:r>
              <a:rPr lang="en-US" dirty="0"/>
              <a:t>What activities will you use to reach students with different learning </a:t>
            </a:r>
            <a:r>
              <a:rPr lang="en-US" dirty="0" smtClean="0"/>
              <a:t>styles?</a:t>
            </a:r>
            <a:endParaRPr lang="en-US" dirty="0"/>
          </a:p>
          <a:p>
            <a:pPr lvl="1"/>
            <a:r>
              <a:rPr lang="en-US" dirty="0"/>
              <a:t>What materials will you use in giving the </a:t>
            </a:r>
            <a:r>
              <a:rPr lang="en-US" dirty="0" smtClean="0"/>
              <a:t>lecture?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50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242572"/>
            <a:ext cx="7556313" cy="1357628"/>
          </a:xfrm>
        </p:spPr>
        <p:txBody>
          <a:bodyPr/>
          <a:lstStyle/>
          <a:p>
            <a:r>
              <a:rPr lang="en-US" dirty="0" smtClean="0"/>
              <a:t>Checklist for </a:t>
            </a:r>
            <a:r>
              <a:rPr lang="en-US" dirty="0"/>
              <a:t>A</a:t>
            </a:r>
            <a:r>
              <a:rPr lang="en-US" dirty="0" smtClean="0"/>
              <a:t>ctive </a:t>
            </a:r>
            <a:br>
              <a:rPr lang="en-US" dirty="0" smtClean="0"/>
            </a:br>
            <a:r>
              <a:rPr lang="en-US" dirty="0" smtClean="0"/>
              <a:t>Learning 2/2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877890"/>
          </a:xfrm>
        </p:spPr>
        <p:txBody>
          <a:bodyPr>
            <a:normAutofit/>
          </a:bodyPr>
          <a:lstStyle/>
          <a:p>
            <a:r>
              <a:rPr lang="en-US" dirty="0" smtClean="0"/>
              <a:t>Delivering the Lecture</a:t>
            </a:r>
          </a:p>
          <a:p>
            <a:pPr lvl="1"/>
            <a:r>
              <a:rPr lang="en-US" dirty="0"/>
              <a:t>Are the main points or outline of the lecture written on the overhead or blackboard? Are students aware of the focus of the day's </a:t>
            </a:r>
            <a:r>
              <a:rPr lang="en-US" dirty="0" smtClean="0"/>
              <a:t>lecture?</a:t>
            </a:r>
            <a:endParaRPr lang="en-US" dirty="0"/>
          </a:p>
          <a:p>
            <a:pPr lvl="1"/>
            <a:r>
              <a:rPr lang="en-US" dirty="0"/>
              <a:t>Are student contributions encouraged and integrated into the </a:t>
            </a:r>
            <a:r>
              <a:rPr lang="en-US" dirty="0" smtClean="0"/>
              <a:t>lecture?</a:t>
            </a:r>
            <a:endParaRPr lang="en-US" dirty="0"/>
          </a:p>
          <a:p>
            <a:pPr lvl="1"/>
            <a:r>
              <a:rPr lang="en-US" dirty="0"/>
              <a:t>Can students following you comfortably or are they scribbling madly? Can every student see and hear </a:t>
            </a:r>
            <a:r>
              <a:rPr lang="en-US" dirty="0" smtClean="0"/>
              <a:t>you?</a:t>
            </a:r>
            <a:endParaRPr lang="en-US" dirty="0"/>
          </a:p>
          <a:p>
            <a:r>
              <a:rPr lang="en-US" dirty="0" smtClean="0"/>
              <a:t>Encouraging </a:t>
            </a:r>
            <a:r>
              <a:rPr lang="en-US" dirty="0"/>
              <a:t>A</a:t>
            </a:r>
            <a:r>
              <a:rPr lang="en-US" dirty="0" smtClean="0"/>
              <a:t>ctive Learning</a:t>
            </a:r>
          </a:p>
          <a:p>
            <a:pPr lvl="1"/>
            <a:r>
              <a:rPr lang="en-US" dirty="0"/>
              <a:t>Is the material related to the students' experiences and/or </a:t>
            </a:r>
            <a:r>
              <a:rPr lang="en-US" dirty="0" smtClean="0"/>
              <a:t>background?</a:t>
            </a:r>
            <a:endParaRPr lang="en-US" dirty="0"/>
          </a:p>
          <a:p>
            <a:pPr lvl="1"/>
            <a:r>
              <a:rPr lang="en-US" dirty="0"/>
              <a:t>How can students demonstrate their involvement in the </a:t>
            </a:r>
            <a:r>
              <a:rPr lang="en-US" dirty="0" smtClean="0"/>
              <a:t>class?</a:t>
            </a:r>
            <a:endParaRPr lang="en-US" dirty="0"/>
          </a:p>
          <a:p>
            <a:pPr lvl="1"/>
            <a:r>
              <a:rPr lang="en-US" dirty="0"/>
              <a:t>What opportunities do you have to get feedback from </a:t>
            </a:r>
            <a:r>
              <a:rPr lang="en-US" dirty="0" smtClean="0"/>
              <a:t>students?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93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Get to Know </a:t>
            </a:r>
            <a:r>
              <a:rPr lang="en-US" dirty="0"/>
              <a:t>O</a:t>
            </a:r>
            <a:r>
              <a:rPr lang="en-US" dirty="0" smtClean="0"/>
              <a:t>ne </a:t>
            </a:r>
            <a:r>
              <a:rPr lang="en-US" dirty="0"/>
              <a:t>A</a:t>
            </a:r>
            <a:r>
              <a:rPr lang="en-US" dirty="0" smtClean="0"/>
              <a:t>nother!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your folders, you will find a list of questions</a:t>
            </a:r>
          </a:p>
          <a:p>
            <a:r>
              <a:rPr lang="en-US" dirty="0" smtClean="0"/>
              <a:t>Walk around the room and collect answers from other participants</a:t>
            </a:r>
          </a:p>
          <a:p>
            <a:r>
              <a:rPr lang="en-US" dirty="0" smtClean="0"/>
              <a:t>As a group, let’s discuss your findings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162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57229"/>
            <a:ext cx="7556313" cy="1116106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784423"/>
            <a:ext cx="7556313" cy="59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err="1" smtClean="0"/>
              <a:t>Bonwell</a:t>
            </a:r>
            <a:r>
              <a:rPr lang="en-US" sz="1200" dirty="0" smtClean="0"/>
              <a:t> and </a:t>
            </a:r>
            <a:r>
              <a:rPr lang="en-US" sz="1200" dirty="0" err="1" smtClean="0"/>
              <a:t>Eison</a:t>
            </a:r>
            <a:r>
              <a:rPr lang="en-US" sz="1200" dirty="0" smtClean="0"/>
              <a:t>, 1991. “Active </a:t>
            </a:r>
            <a:r>
              <a:rPr lang="en-US" sz="1200" dirty="0"/>
              <a:t>learning: Creating excitement in </a:t>
            </a:r>
            <a:r>
              <a:rPr lang="en-US" sz="1200" dirty="0" smtClean="0"/>
              <a:t>the classroom”. </a:t>
            </a:r>
            <a:r>
              <a:rPr lang="en-US" sz="1200" i="1" dirty="0" smtClean="0"/>
              <a:t>ASHE</a:t>
            </a:r>
            <a:r>
              <a:rPr lang="en-US" sz="1200" i="1" dirty="0"/>
              <a:t>-ERIC Higher Education Report No. 1. </a:t>
            </a:r>
            <a:r>
              <a:rPr lang="en-US" sz="1200" dirty="0"/>
              <a:t>Washington, D.C.: </a:t>
            </a:r>
            <a:r>
              <a:rPr lang="en-US" sz="1200" dirty="0" smtClean="0"/>
              <a:t>The George </a:t>
            </a:r>
            <a:r>
              <a:rPr lang="en-US" sz="1200" dirty="0"/>
              <a:t>Washington University.</a:t>
            </a:r>
          </a:p>
          <a:p>
            <a:pPr marL="0" indent="0">
              <a:buNone/>
            </a:pPr>
            <a:r>
              <a:rPr lang="en-US" sz="1200" dirty="0" smtClean="0"/>
              <a:t>Crouch </a:t>
            </a:r>
            <a:r>
              <a:rPr lang="en-US" sz="1200" dirty="0"/>
              <a:t>et al., 2007. </a:t>
            </a:r>
            <a:r>
              <a:rPr lang="en-US" sz="1200" dirty="0" smtClean="0"/>
              <a:t>Peer </a:t>
            </a:r>
            <a:r>
              <a:rPr lang="en-US" sz="1200" dirty="0"/>
              <a:t>instruction: Engaging students one-on-one, all at </a:t>
            </a:r>
            <a:r>
              <a:rPr lang="en-US" sz="1200" dirty="0" smtClean="0"/>
              <a:t>once. </a:t>
            </a:r>
            <a:r>
              <a:rPr lang="en-US" sz="1200" i="1" dirty="0"/>
              <a:t>Reviews in Physics Education Research </a:t>
            </a:r>
            <a:r>
              <a:rPr lang="en-US" sz="1200" dirty="0"/>
              <a:t>v.1: </a:t>
            </a:r>
            <a:r>
              <a:rPr lang="en-US" sz="1200" dirty="0" smtClean="0"/>
              <a:t>Research</a:t>
            </a:r>
            <a:r>
              <a:rPr lang="en-US" sz="1200" dirty="0"/>
              <a:t>-based reform of University Physics.</a:t>
            </a:r>
          </a:p>
          <a:p>
            <a:pPr marL="0" indent="0">
              <a:buNone/>
            </a:pPr>
            <a:r>
              <a:rPr lang="en-US" sz="1200" dirty="0" err="1" smtClean="0"/>
              <a:t>Dufresne</a:t>
            </a:r>
            <a:r>
              <a:rPr lang="en-US" sz="1200" dirty="0" smtClean="0"/>
              <a:t>, </a:t>
            </a:r>
            <a:r>
              <a:rPr lang="en-US" sz="1200" dirty="0" err="1"/>
              <a:t>Gerace</a:t>
            </a:r>
            <a:r>
              <a:rPr lang="en-US" sz="1200" dirty="0" smtClean="0"/>
              <a:t>, </a:t>
            </a:r>
            <a:r>
              <a:rPr lang="en-US" sz="1200" dirty="0"/>
              <a:t>Leonard</a:t>
            </a:r>
            <a:r>
              <a:rPr lang="en-US" sz="1200" dirty="0" smtClean="0"/>
              <a:t>, </a:t>
            </a:r>
            <a:r>
              <a:rPr lang="en-US" sz="1200" dirty="0" err="1" smtClean="0"/>
              <a:t>Mestre</a:t>
            </a:r>
            <a:r>
              <a:rPr lang="en-US" sz="1200" dirty="0" smtClean="0"/>
              <a:t> and </a:t>
            </a:r>
            <a:r>
              <a:rPr lang="en-US" sz="1200" dirty="0" err="1"/>
              <a:t>Wenk</a:t>
            </a:r>
            <a:r>
              <a:rPr lang="en-US" sz="1200" dirty="0"/>
              <a:t>, 1996. </a:t>
            </a:r>
            <a:r>
              <a:rPr lang="en-US" sz="1200" dirty="0" err="1" smtClean="0"/>
              <a:t>Classtalk</a:t>
            </a:r>
            <a:r>
              <a:rPr lang="en-US" sz="1200" dirty="0"/>
              <a:t>: A Classroom Communication System for Active </a:t>
            </a:r>
            <a:r>
              <a:rPr lang="en-US" sz="1200" dirty="0" smtClean="0"/>
              <a:t>Learning</a:t>
            </a:r>
            <a:r>
              <a:rPr lang="en-US" sz="1200" i="1" dirty="0" smtClean="0"/>
              <a:t>. </a:t>
            </a:r>
            <a:r>
              <a:rPr lang="en-US" sz="1200" i="1" dirty="0"/>
              <a:t>Journal of Computing in Higher </a:t>
            </a:r>
            <a:r>
              <a:rPr lang="en-US" sz="1200" i="1" dirty="0" smtClean="0"/>
              <a:t>Education,</a:t>
            </a:r>
            <a:r>
              <a:rPr lang="en-US" sz="1200" dirty="0" smtClean="0"/>
              <a:t> v7, </a:t>
            </a:r>
            <a:r>
              <a:rPr lang="en-US" sz="1200" dirty="0"/>
              <a:t>p3-</a:t>
            </a:r>
            <a:r>
              <a:rPr lang="en-US" sz="1200" dirty="0" smtClean="0"/>
              <a:t>47.</a:t>
            </a:r>
            <a:endParaRPr lang="en-US" sz="1200" dirty="0"/>
          </a:p>
          <a:p>
            <a:pPr marL="0" indent="0">
              <a:buNone/>
            </a:pPr>
            <a:r>
              <a:rPr lang="en-US" sz="1200" dirty="0" smtClean="0"/>
              <a:t>Hake, 1998. “Interactive</a:t>
            </a:r>
            <a:r>
              <a:rPr lang="en-US" sz="1200" dirty="0"/>
              <a:t>-engagement vs. traditional methods: A six-thousand-student survey of mechanics test data for introductory physics </a:t>
            </a:r>
            <a:r>
              <a:rPr lang="en-US" sz="1200" dirty="0" smtClean="0"/>
              <a:t>courses”. </a:t>
            </a:r>
            <a:r>
              <a:rPr lang="en-US" sz="1200" i="1" dirty="0"/>
              <a:t>American Journal of </a:t>
            </a:r>
            <a:r>
              <a:rPr lang="en-US" sz="1200" i="1" dirty="0" smtClean="0"/>
              <a:t>Physics, </a:t>
            </a:r>
            <a:r>
              <a:rPr lang="en-US" sz="1200" dirty="0" smtClean="0"/>
              <a:t>v66, </a:t>
            </a:r>
            <a:r>
              <a:rPr lang="en-US" sz="1200" dirty="0"/>
              <a:t>p64-74</a:t>
            </a:r>
            <a:r>
              <a:rPr lang="en-US" sz="1200" dirty="0" smtClean="0"/>
              <a:t>.</a:t>
            </a:r>
          </a:p>
          <a:p>
            <a:pPr marL="0" indent="0">
              <a:buNone/>
            </a:pPr>
            <a:r>
              <a:rPr lang="en-US" sz="1200" dirty="0" smtClean="0"/>
              <a:t>Hartley and Davies</a:t>
            </a:r>
            <a:r>
              <a:rPr lang="en-US" sz="1200" dirty="0"/>
              <a:t>,</a:t>
            </a:r>
            <a:r>
              <a:rPr lang="en-US" sz="1200" dirty="0" smtClean="0"/>
              <a:t>1978. </a:t>
            </a:r>
            <a:r>
              <a:rPr lang="en-US" sz="1200" dirty="0"/>
              <a:t>“Note taking: A critical review</a:t>
            </a:r>
            <a:r>
              <a:rPr lang="en-US" sz="1200" dirty="0" smtClean="0"/>
              <a:t>”, </a:t>
            </a:r>
            <a:r>
              <a:rPr lang="en-US" sz="1200" i="1" dirty="0" smtClean="0"/>
              <a:t>Programmed </a:t>
            </a:r>
            <a:r>
              <a:rPr lang="en-US" sz="1200" i="1" dirty="0"/>
              <a:t>Learning and Educational </a:t>
            </a:r>
            <a:r>
              <a:rPr lang="en-US" sz="1200" i="1" dirty="0" smtClean="0"/>
              <a:t>Technology</a:t>
            </a:r>
            <a:r>
              <a:rPr lang="en-US" sz="1200" dirty="0" smtClean="0"/>
              <a:t>15</a:t>
            </a:r>
            <a:r>
              <a:rPr lang="en-US" sz="1200" dirty="0"/>
              <a:t>, </a:t>
            </a:r>
            <a:r>
              <a:rPr lang="en-US" sz="1200" dirty="0" smtClean="0"/>
              <a:t>p207</a:t>
            </a:r>
            <a:r>
              <a:rPr lang="en-US" sz="1200" dirty="0"/>
              <a:t>-</a:t>
            </a:r>
            <a:r>
              <a:rPr lang="en-US" sz="1200" dirty="0" smtClean="0"/>
              <a:t>224.</a:t>
            </a:r>
          </a:p>
          <a:p>
            <a:pPr marL="0" indent="0">
              <a:buNone/>
            </a:pPr>
            <a:r>
              <a:rPr lang="en-US" sz="1200" dirty="0" smtClean="0"/>
              <a:t>Knight and Wood, 2005. “Teaching More by Lecturing Less”. </a:t>
            </a:r>
            <a:r>
              <a:rPr lang="en-US" sz="1200" i="1" dirty="0" smtClean="0"/>
              <a:t>Cell Biology Education</a:t>
            </a:r>
            <a:r>
              <a:rPr lang="en-US" sz="1200" dirty="0" smtClean="0"/>
              <a:t>, v4, no4, p298-310.</a:t>
            </a:r>
          </a:p>
          <a:p>
            <a:pPr marL="0" indent="0">
              <a:buNone/>
            </a:pPr>
            <a:r>
              <a:rPr lang="en-US" sz="1200" dirty="0"/>
              <a:t>King, 1993. “From Sage on the Stage to Guide on the Side”. </a:t>
            </a:r>
            <a:r>
              <a:rPr lang="en-US" sz="1200" i="1" dirty="0"/>
              <a:t>College Teaching </a:t>
            </a:r>
            <a:r>
              <a:rPr lang="en-US" sz="1200" dirty="0"/>
              <a:t>v41 no1 p30-35.</a:t>
            </a:r>
          </a:p>
          <a:p>
            <a:pPr marL="0" indent="0">
              <a:buNone/>
            </a:pPr>
            <a:r>
              <a:rPr lang="en-US" sz="1200" dirty="0"/>
              <a:t>Lyman, 1987. “Think-Pair-Share: An expanding teaching technique”. </a:t>
            </a:r>
            <a:r>
              <a:rPr lang="en-US" sz="1200" i="1" dirty="0"/>
              <a:t>MAA-CIE Cooperative News</a:t>
            </a:r>
            <a:r>
              <a:rPr lang="en-US" sz="1200" dirty="0"/>
              <a:t>, 1, 1-2.</a:t>
            </a:r>
          </a:p>
          <a:p>
            <a:pPr marL="0" indent="0">
              <a:buNone/>
            </a:pPr>
            <a:r>
              <a:rPr lang="en-US" sz="1200" dirty="0" smtClean="0"/>
              <a:t>Mazur</a:t>
            </a:r>
            <a:r>
              <a:rPr lang="en-US" sz="1200" dirty="0"/>
              <a:t>, 1997. </a:t>
            </a:r>
            <a:r>
              <a:rPr lang="en-US" sz="1200" i="1" dirty="0"/>
              <a:t>Peer Instruction: A User's Manual</a:t>
            </a:r>
            <a:r>
              <a:rPr lang="en-US" sz="1200" dirty="0"/>
              <a:t>. New Jersey: Prentice Hall.</a:t>
            </a:r>
          </a:p>
          <a:p>
            <a:pPr marL="0" indent="0">
              <a:buNone/>
            </a:pPr>
            <a:r>
              <a:rPr lang="en-US" sz="1200" dirty="0" smtClean="0"/>
              <a:t>Medina, 2008. </a:t>
            </a:r>
            <a:r>
              <a:rPr lang="en-US" sz="1200" i="1" dirty="0" smtClean="0"/>
              <a:t>Brain Rules</a:t>
            </a:r>
            <a:r>
              <a:rPr lang="en-US" sz="1200" dirty="0" smtClean="0"/>
              <a:t>, Pear Press: Seattle.</a:t>
            </a:r>
          </a:p>
          <a:p>
            <a:pPr marL="0" indent="0">
              <a:buNone/>
            </a:pPr>
            <a:r>
              <a:rPr lang="en-US" sz="1200" dirty="0" smtClean="0"/>
              <a:t>Springer et al., 1998. </a:t>
            </a:r>
            <a:r>
              <a:rPr lang="en-US" sz="1200" dirty="0"/>
              <a:t>"Effects of cooperative learning on undergraduates in science, mathematics, engineering, and technology: A meta-analysis." (Research Monograph No. 11). Madison: University of Wisconsin-Madison, National Institute for Science Education, </a:t>
            </a:r>
            <a:r>
              <a:rPr lang="en-US" sz="1200" i="1" dirty="0"/>
              <a:t>Review of Educational </a:t>
            </a:r>
            <a:r>
              <a:rPr lang="en-US" sz="1200" i="1" dirty="0" smtClean="0"/>
              <a:t>Research.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92082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an Effective Teacher?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a minute to think about:</a:t>
            </a:r>
          </a:p>
          <a:p>
            <a:pPr lvl="1"/>
            <a:r>
              <a:rPr lang="en-US" dirty="0" smtClean="0"/>
              <a:t>One characteristic of an </a:t>
            </a:r>
            <a:r>
              <a:rPr lang="en-US" i="1" dirty="0" smtClean="0"/>
              <a:t>effective</a:t>
            </a:r>
            <a:r>
              <a:rPr lang="en-US" dirty="0" smtClean="0"/>
              <a:t> teachers</a:t>
            </a:r>
          </a:p>
          <a:p>
            <a:pPr lvl="1"/>
            <a:r>
              <a:rPr lang="en-US" dirty="0" smtClean="0"/>
              <a:t>One characteristic of an </a:t>
            </a:r>
            <a:r>
              <a:rPr lang="en-US" i="1" dirty="0" smtClean="0"/>
              <a:t>ineffective</a:t>
            </a:r>
            <a:r>
              <a:rPr lang="en-US" dirty="0" smtClean="0"/>
              <a:t> </a:t>
            </a:r>
            <a:r>
              <a:rPr lang="en-US" dirty="0"/>
              <a:t>teachers</a:t>
            </a:r>
          </a:p>
          <a:p>
            <a:r>
              <a:rPr lang="en-US" dirty="0" smtClean="0"/>
              <a:t>Write your answers down on a piece of paper and pass it to Jenny</a:t>
            </a:r>
          </a:p>
          <a:p>
            <a:r>
              <a:rPr lang="en-US" dirty="0" smtClean="0"/>
              <a:t>Let’s take a look at your responses together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042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Bloom’s Revised Taxonomy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(Anderson and </a:t>
            </a:r>
            <a:r>
              <a:rPr lang="en-US" sz="2400" dirty="0" err="1"/>
              <a:t>Krathwohl</a:t>
            </a:r>
            <a:r>
              <a:rPr lang="en-US" sz="2400" dirty="0"/>
              <a:t>, </a:t>
            </a:r>
            <a:r>
              <a:rPr lang="en-US" sz="2400" dirty="0" smtClean="0"/>
              <a:t>2001)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3" r="1087"/>
          <a:stretch/>
        </p:blipFill>
        <p:spPr>
          <a:xfrm>
            <a:off x="571500" y="1468044"/>
            <a:ext cx="6236991" cy="4658119"/>
          </a:xfrm>
        </p:spPr>
      </p:pic>
      <p:sp>
        <p:nvSpPr>
          <p:cNvPr id="13" name="TextBox 12"/>
          <p:cNvSpPr txBox="1"/>
          <p:nvPr/>
        </p:nvSpPr>
        <p:spPr>
          <a:xfrm>
            <a:off x="217989" y="6040078"/>
            <a:ext cx="8528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an interactive model and a complete list of categories, please go to:</a:t>
            </a:r>
            <a:b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www.celt.iastate.edu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/teaching/RevisedBlooms1.html</a:t>
            </a:r>
          </a:p>
        </p:txBody>
      </p:sp>
    </p:spTree>
    <p:extLst>
      <p:ext uri="{BB962C8B-B14F-4D97-AF65-F5344CB8AC3E}">
        <p14:creationId xmlns:p14="http://schemas.microsoft.com/office/powerpoint/2010/main" val="341555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(Inter)Active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to your </a:t>
            </a:r>
            <a:r>
              <a:rPr lang="en-US" dirty="0" err="1" smtClean="0"/>
              <a:t>neighbour</a:t>
            </a:r>
            <a:r>
              <a:rPr lang="en-US" dirty="0" smtClean="0"/>
              <a:t> and discuss the following:</a:t>
            </a:r>
          </a:p>
          <a:p>
            <a:pPr lvl="1"/>
            <a:r>
              <a:rPr lang="en-US" dirty="0" smtClean="0"/>
              <a:t>What interactive techniques do/have you use/d in </a:t>
            </a:r>
            <a:br>
              <a:rPr lang="en-US" dirty="0" smtClean="0"/>
            </a:br>
            <a:r>
              <a:rPr lang="en-US" dirty="0" smtClean="0"/>
              <a:t>your classes? </a:t>
            </a:r>
          </a:p>
          <a:p>
            <a:pPr lvl="1"/>
            <a:r>
              <a:rPr lang="en-US" dirty="0" smtClean="0"/>
              <a:t>At the beginning / middle / end of a lecture?</a:t>
            </a:r>
            <a:endParaRPr lang="en-US" dirty="0"/>
          </a:p>
          <a:p>
            <a:pPr lvl="1"/>
            <a:r>
              <a:rPr lang="en-US" dirty="0" smtClean="0"/>
              <a:t>Any advantages? Any drawbacks?</a:t>
            </a:r>
          </a:p>
          <a:p>
            <a:r>
              <a:rPr lang="en-US" dirty="0" smtClean="0"/>
              <a:t>Now, discuss your ideas with another pair of participants</a:t>
            </a:r>
          </a:p>
          <a:p>
            <a:r>
              <a:rPr lang="en-US" dirty="0" smtClean="0"/>
              <a:t>Decide on one activity that you will describe to the rest of the group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074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Active Learning?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The lecture is the process by which the notes of the lecturer are transferred to the notes of the student without passing through the mind of </a:t>
            </a:r>
            <a:r>
              <a:rPr lang="en-US" i="1" dirty="0" smtClean="0"/>
              <a:t>either</a:t>
            </a:r>
          </a:p>
          <a:p>
            <a:r>
              <a:rPr lang="en-US" dirty="0" smtClean="0"/>
              <a:t>In groups of 4, discuss the above well-known joke</a:t>
            </a:r>
          </a:p>
          <a:p>
            <a:r>
              <a:rPr lang="en-US" dirty="0" smtClean="0"/>
              <a:t>Now let’s discuss this as a group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3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smtClean="0"/>
              <a:t>Active Learning?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Involving students </a:t>
            </a:r>
            <a:r>
              <a:rPr lang="en-US" dirty="0"/>
              <a:t>in doing things </a:t>
            </a:r>
            <a:r>
              <a:rPr lang="en-US" dirty="0" smtClean="0"/>
              <a:t>and</a:t>
            </a:r>
            <a:r>
              <a:rPr lang="en-US" dirty="0"/>
              <a:t> </a:t>
            </a:r>
            <a:r>
              <a:rPr lang="en-US" dirty="0" smtClean="0"/>
              <a:t>thinking </a:t>
            </a:r>
            <a:r>
              <a:rPr lang="en-US" dirty="0"/>
              <a:t>about the things they are </a:t>
            </a:r>
            <a:r>
              <a:rPr lang="en-US" dirty="0" smtClean="0"/>
              <a:t>doing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/>
              <a:t>Bonwell</a:t>
            </a:r>
            <a:r>
              <a:rPr lang="en-US" dirty="0"/>
              <a:t> &amp; </a:t>
            </a:r>
            <a:r>
              <a:rPr lang="en-US" dirty="0" err="1" smtClean="0"/>
              <a:t>Eison</a:t>
            </a:r>
            <a:r>
              <a:rPr lang="en-US" dirty="0" smtClean="0"/>
              <a:t> </a:t>
            </a:r>
            <a:r>
              <a:rPr lang="en-US" dirty="0"/>
              <a:t>1991). </a:t>
            </a:r>
          </a:p>
          <a:p>
            <a:r>
              <a:rPr lang="en-US" dirty="0" smtClean="0"/>
              <a:t>Engaging students in: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hinking </a:t>
            </a:r>
            <a:r>
              <a:rPr lang="en-US" dirty="0"/>
              <a:t>critically or creatively</a:t>
            </a:r>
            <a:endParaRPr lang="en-US" sz="2200" dirty="0"/>
          </a:p>
          <a:p>
            <a:pPr lvl="1"/>
            <a:r>
              <a:rPr lang="en-US" dirty="0"/>
              <a:t>S</a:t>
            </a:r>
            <a:r>
              <a:rPr lang="en-US" dirty="0" smtClean="0"/>
              <a:t>peaking </a:t>
            </a:r>
            <a:r>
              <a:rPr lang="en-US" dirty="0"/>
              <a:t>with a partner, in a small group, or with the entire </a:t>
            </a:r>
            <a:r>
              <a:rPr lang="en-US" dirty="0" smtClean="0"/>
              <a:t>class	</a:t>
            </a:r>
            <a:endParaRPr lang="en-US" sz="2200" dirty="0"/>
          </a:p>
          <a:p>
            <a:pPr lvl="1"/>
            <a:r>
              <a:rPr lang="en-US" dirty="0" smtClean="0"/>
              <a:t>Expressing </a:t>
            </a:r>
            <a:r>
              <a:rPr lang="en-US" dirty="0"/>
              <a:t>ideas through writing</a:t>
            </a:r>
            <a:endParaRPr lang="en-US" sz="2400" dirty="0"/>
          </a:p>
          <a:p>
            <a:pPr lvl="1"/>
            <a:r>
              <a:rPr lang="en-US" dirty="0" smtClean="0"/>
              <a:t>Exploring </a:t>
            </a:r>
            <a:r>
              <a:rPr lang="en-US" dirty="0"/>
              <a:t>personal attitudes and values</a:t>
            </a:r>
            <a:endParaRPr lang="en-US" sz="2200" dirty="0"/>
          </a:p>
          <a:p>
            <a:pPr lvl="1"/>
            <a:r>
              <a:rPr lang="en-US" dirty="0"/>
              <a:t>G</a:t>
            </a:r>
            <a:r>
              <a:rPr lang="en-US" dirty="0" smtClean="0"/>
              <a:t>iving </a:t>
            </a:r>
            <a:r>
              <a:rPr lang="en-US" dirty="0"/>
              <a:t>and receiving feedback</a:t>
            </a:r>
            <a:endParaRPr lang="en-US" sz="2200" dirty="0"/>
          </a:p>
          <a:p>
            <a:pPr lvl="1"/>
            <a:r>
              <a:rPr lang="en-US" dirty="0"/>
              <a:t>R</a:t>
            </a:r>
            <a:r>
              <a:rPr lang="en-US" dirty="0" smtClean="0"/>
              <a:t>eflecting </a:t>
            </a:r>
            <a:r>
              <a:rPr lang="en-US" dirty="0"/>
              <a:t>upon the learning process</a:t>
            </a:r>
            <a:endParaRPr lang="en-US" sz="2200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511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Active Learning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92062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Hake (1998) reported the results of one study involving 62 introductory physics courses (N&gt;6000 students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ramatic </a:t>
            </a:r>
            <a:r>
              <a:rPr lang="en-US" dirty="0"/>
              <a:t>student gains in </a:t>
            </a:r>
            <a:r>
              <a:rPr lang="en-US" b="1" dirty="0"/>
              <a:t>conceptual and problem-solving test </a:t>
            </a:r>
            <a:r>
              <a:rPr lang="en-US" b="1" dirty="0" smtClean="0"/>
              <a:t>scores</a:t>
            </a:r>
            <a:endParaRPr lang="en-US" b="1" dirty="0"/>
          </a:p>
          <a:p>
            <a:r>
              <a:rPr lang="en-US" dirty="0"/>
              <a:t>Springer et al. (1998) similarly reported a large meta-analysis of studies examining small group learning in SMET courses (i.e., Science, </a:t>
            </a:r>
            <a:r>
              <a:rPr lang="en-US" dirty="0" err="1"/>
              <a:t>Maths</a:t>
            </a:r>
            <a:r>
              <a:rPr lang="en-US" dirty="0"/>
              <a:t>, Engineering, and Technology). </a:t>
            </a:r>
            <a:endParaRPr lang="en-US" dirty="0" smtClean="0"/>
          </a:p>
          <a:p>
            <a:pPr lvl="1"/>
            <a:r>
              <a:rPr lang="en-US" dirty="0" smtClean="0"/>
              <a:t>Various </a:t>
            </a:r>
            <a:r>
              <a:rPr lang="en-US" dirty="0"/>
              <a:t>forms of small group learning </a:t>
            </a:r>
            <a:r>
              <a:rPr lang="en-US" dirty="0" smtClean="0"/>
              <a:t>produced:</a:t>
            </a:r>
          </a:p>
          <a:p>
            <a:pPr lvl="2"/>
            <a:r>
              <a:rPr lang="en-US" dirty="0"/>
              <a:t>H</a:t>
            </a:r>
            <a:r>
              <a:rPr lang="en-US" dirty="0" smtClean="0"/>
              <a:t>igher </a:t>
            </a:r>
            <a:r>
              <a:rPr lang="en-US" dirty="0"/>
              <a:t>achievement test </a:t>
            </a:r>
            <a:r>
              <a:rPr lang="en-US" b="1" dirty="0"/>
              <a:t>scores</a:t>
            </a:r>
            <a:r>
              <a:rPr lang="en-US" dirty="0"/>
              <a:t>, </a:t>
            </a:r>
            <a:endParaRPr lang="en-US" dirty="0" smtClean="0"/>
          </a:p>
          <a:p>
            <a:pPr lvl="2"/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dirty="0"/>
              <a:t>positive student </a:t>
            </a:r>
            <a:r>
              <a:rPr lang="en-US" b="1" dirty="0"/>
              <a:t>attitudes</a:t>
            </a:r>
            <a:r>
              <a:rPr lang="en-US" dirty="0"/>
              <a:t>, </a:t>
            </a:r>
            <a:endParaRPr lang="en-US" dirty="0" smtClean="0"/>
          </a:p>
          <a:p>
            <a:pPr lvl="2"/>
            <a:r>
              <a:rPr lang="en-US" dirty="0"/>
              <a:t>H</a:t>
            </a:r>
            <a:r>
              <a:rPr lang="en-US" dirty="0" smtClean="0"/>
              <a:t>igher </a:t>
            </a:r>
            <a:r>
              <a:rPr lang="en-US" dirty="0"/>
              <a:t>levels </a:t>
            </a:r>
            <a:r>
              <a:rPr lang="en-US" dirty="0" smtClean="0"/>
              <a:t>of </a:t>
            </a:r>
            <a:r>
              <a:rPr lang="en-US" b="1" dirty="0"/>
              <a:t>student persistence</a:t>
            </a:r>
            <a:r>
              <a:rPr lang="en-US" dirty="0"/>
              <a:t>.</a:t>
            </a:r>
          </a:p>
          <a:p>
            <a:r>
              <a:rPr lang="en-US" dirty="0" smtClean="0"/>
              <a:t>Knight </a:t>
            </a:r>
            <a:r>
              <a:rPr lang="en-US" dirty="0"/>
              <a:t>&amp; Wood (2005</a:t>
            </a:r>
            <a:r>
              <a:rPr lang="en-US" dirty="0" smtClean="0"/>
              <a:t>) report </a:t>
            </a:r>
            <a:r>
              <a:rPr lang="en-US" dirty="0"/>
              <a:t>the </a:t>
            </a:r>
            <a:r>
              <a:rPr lang="en-US" dirty="0" smtClean="0"/>
              <a:t>results </a:t>
            </a:r>
            <a:r>
              <a:rPr lang="en-US" dirty="0"/>
              <a:t>of a study completed in a large, upper-division Biology lecture course. </a:t>
            </a:r>
            <a:endParaRPr lang="en-US" dirty="0" smtClean="0"/>
          </a:p>
          <a:p>
            <a:pPr lvl="1"/>
            <a:r>
              <a:rPr lang="en-US" dirty="0" smtClean="0"/>
              <a:t>Students </a:t>
            </a:r>
            <a:r>
              <a:rPr lang="en-US" dirty="0"/>
              <a:t>were observed to make significantly </a:t>
            </a:r>
            <a:r>
              <a:rPr lang="en-US" b="1" dirty="0"/>
              <a:t>higher learning gains and better conceptual </a:t>
            </a:r>
            <a:r>
              <a:rPr lang="en-US" b="1" dirty="0" smtClean="0"/>
              <a:t>understanding </a:t>
            </a:r>
            <a:r>
              <a:rPr lang="en-US" dirty="0" smtClean="0"/>
              <a:t>when </a:t>
            </a:r>
            <a:r>
              <a:rPr lang="en-US" smtClean="0"/>
              <a:t>taught with:</a:t>
            </a:r>
            <a:endParaRPr lang="en-US" dirty="0" smtClean="0"/>
          </a:p>
          <a:p>
            <a:pPr lvl="2"/>
            <a:r>
              <a:rPr lang="en-US" dirty="0" smtClean="0"/>
              <a:t>in</a:t>
            </a:r>
            <a:r>
              <a:rPr lang="en-US" dirty="0"/>
              <a:t>-class activities in place of some lecture time, </a:t>
            </a:r>
          </a:p>
          <a:p>
            <a:pPr lvl="2"/>
            <a:r>
              <a:rPr lang="en-US" dirty="0" smtClean="0"/>
              <a:t>collaborative </a:t>
            </a:r>
            <a:r>
              <a:rPr lang="en-US" dirty="0"/>
              <a:t>work in student </a:t>
            </a:r>
            <a:r>
              <a:rPr lang="en-US" dirty="0" smtClean="0"/>
              <a:t>groups </a:t>
            </a:r>
          </a:p>
          <a:p>
            <a:pPr lvl="2"/>
            <a:r>
              <a:rPr lang="en-US" dirty="0" smtClean="0"/>
              <a:t>increased </a:t>
            </a:r>
            <a:r>
              <a:rPr lang="en-US" dirty="0"/>
              <a:t>in-class formative </a:t>
            </a:r>
            <a:r>
              <a:rPr lang="en-US" dirty="0" smtClean="0"/>
              <a:t>assessment</a:t>
            </a:r>
          </a:p>
          <a:p>
            <a:pPr lvl="2"/>
            <a:r>
              <a:rPr lang="en-US" dirty="0" smtClean="0"/>
              <a:t>group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951474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1560</TotalTime>
  <Words>2597</Words>
  <Application>Microsoft Macintosh PowerPoint</Application>
  <PresentationFormat>On-screen Show (4:3)</PresentationFormat>
  <Paragraphs>220</Paragraphs>
  <Slides>30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Advantage</vt:lpstr>
      <vt:lpstr>Student-Centered Activities  (for large groups)</vt:lpstr>
      <vt:lpstr>Who’s Who?</vt:lpstr>
      <vt:lpstr>Let’s Get to Know One Another!</vt:lpstr>
      <vt:lpstr>What Makes an Effective Teacher?</vt:lpstr>
      <vt:lpstr>Bloom’s Revised Taxonomy (Anderson and Krathwohl, 2001)</vt:lpstr>
      <vt:lpstr>(Inter)Active Learning</vt:lpstr>
      <vt:lpstr>Why Active Learning?</vt:lpstr>
      <vt:lpstr>Why Active Learning?</vt:lpstr>
      <vt:lpstr>Does Active Learning Work?</vt:lpstr>
      <vt:lpstr>PowerPoint Presentation</vt:lpstr>
      <vt:lpstr>Controversial Questions About Active Learning</vt:lpstr>
      <vt:lpstr>A Few Words on Attention-Span</vt:lpstr>
      <vt:lpstr>A Few Words on Attention-Span</vt:lpstr>
      <vt:lpstr>Interactive Activities</vt:lpstr>
      <vt:lpstr>Interactive Activities Basic (1/2)</vt:lpstr>
      <vt:lpstr>Interactive Activities Basic (2/2)</vt:lpstr>
      <vt:lpstr>Interactive Activities Intermediate (1/3)</vt:lpstr>
      <vt:lpstr>Interactive Activities Intermediate (2/3)</vt:lpstr>
      <vt:lpstr>Interactive Activities Intermediate (3/3)</vt:lpstr>
      <vt:lpstr>Interactive Activities Advanced (1/2)</vt:lpstr>
      <vt:lpstr>Interactive Activities Advanced (2/2)</vt:lpstr>
      <vt:lpstr>Eric Mazur (Harvard) on Interactive Teaching</vt:lpstr>
      <vt:lpstr>Eric Mazur (Harvard) on Interactive Teaching</vt:lpstr>
      <vt:lpstr>Michael Sandel Harvard University’s Justice</vt:lpstr>
      <vt:lpstr>Michael Sandel Harvard University’s Justice</vt:lpstr>
      <vt:lpstr>10 Things to Remember (1/2)</vt:lpstr>
      <vt:lpstr>10 Things to Remember (2/2)</vt:lpstr>
      <vt:lpstr>Checklist for Active  Learning 1/2</vt:lpstr>
      <vt:lpstr>Checklist for Active  Learning 2/2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Inside the Classroom Practical Teaching Techniques</dc:title>
  <dc:creator>Jennifer Valcke</dc:creator>
  <cp:lastModifiedBy>Jennifer Valcke</cp:lastModifiedBy>
  <cp:revision>59</cp:revision>
  <cp:lastPrinted>2013-11-18T10:54:46Z</cp:lastPrinted>
  <dcterms:created xsi:type="dcterms:W3CDTF">2013-03-29T09:43:06Z</dcterms:created>
  <dcterms:modified xsi:type="dcterms:W3CDTF">2014-01-30T08:27:00Z</dcterms:modified>
</cp:coreProperties>
</file>